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489" r:id="rId3"/>
    <p:sldId id="490" r:id="rId4"/>
    <p:sldId id="494" r:id="rId5"/>
    <p:sldId id="504" r:id="rId6"/>
    <p:sldId id="511" r:id="rId7"/>
    <p:sldId id="600" r:id="rId8"/>
    <p:sldId id="606" r:id="rId9"/>
    <p:sldId id="607" r:id="rId10"/>
    <p:sldId id="608" r:id="rId11"/>
    <p:sldId id="612" r:id="rId12"/>
    <p:sldId id="618" r:id="rId13"/>
    <p:sldId id="626" r:id="rId14"/>
    <p:sldId id="630" r:id="rId15"/>
    <p:sldId id="631" r:id="rId16"/>
    <p:sldId id="632" r:id="rId17"/>
    <p:sldId id="633" r:id="rId18"/>
    <p:sldId id="634" r:id="rId19"/>
    <p:sldId id="640" r:id="rId20"/>
    <p:sldId id="641" r:id="rId21"/>
    <p:sldId id="644" r:id="rId22"/>
    <p:sldId id="645" r:id="rId23"/>
    <p:sldId id="646" r:id="rId24"/>
    <p:sldId id="647" r:id="rId25"/>
    <p:sldId id="649" r:id="rId26"/>
    <p:sldId id="650" r:id="rId27"/>
    <p:sldId id="651" r:id="rId28"/>
    <p:sldId id="653" r:id="rId29"/>
    <p:sldId id="659" r:id="rId30"/>
    <p:sldId id="660" r:id="rId31"/>
    <p:sldId id="661" r:id="rId32"/>
    <p:sldId id="654" r:id="rId33"/>
    <p:sldId id="518" r:id="rId34"/>
    <p:sldId id="519" r:id="rId35"/>
    <p:sldId id="520" r:id="rId36"/>
    <p:sldId id="521" r:id="rId37"/>
    <p:sldId id="522" r:id="rId38"/>
    <p:sldId id="523" r:id="rId39"/>
    <p:sldId id="657" r:id="rId40"/>
    <p:sldId id="658" r:id="rId41"/>
    <p:sldId id="656" r:id="rId42"/>
    <p:sldId id="655" r:id="rId4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6551" autoAdjust="0"/>
    <p:restoredTop sz="94086" autoAdjust="0"/>
  </p:normalViewPr>
  <p:slideViewPr>
    <p:cSldViewPr>
      <p:cViewPr varScale="1">
        <p:scale>
          <a:sx n="65" d="100"/>
          <a:sy n="65" d="100"/>
        </p:scale>
        <p:origin x="-18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81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812446\Desktop\Monitoramento\Monitoramento_DCFSP_jan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812446\Desktop\Monitoramento\Monitoramento_DCFSP_fev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812446\Desktop\Monitoramento\Monitoramento_DCFSP_fev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pieChart>
        <c:varyColors val="1"/>
        <c:ser>
          <c:idx val="0"/>
          <c:order val="0"/>
          <c:tx>
            <c:strRef>
              <c:f>G_PARTE2!$C$30</c:f>
              <c:strCache>
                <c:ptCount val="1"/>
                <c:pt idx="0">
                  <c:v>Nº</c:v>
                </c:pt>
              </c:strCache>
            </c:strRef>
          </c:tx>
          <c:dPt>
            <c:idx val="0"/>
            <c:spPr>
              <a:solidFill>
                <a:schemeClr val="bg2">
                  <a:lumMod val="50000"/>
                </a:schemeClr>
              </a:solidFill>
            </c:spPr>
          </c:dPt>
          <c:dPt>
            <c:idx val="1"/>
            <c:spPr>
              <a:solidFill>
                <a:schemeClr val="bg2">
                  <a:lumMod val="75000"/>
                </a:schemeClr>
              </a:solidFill>
            </c:spPr>
          </c:dPt>
          <c:dPt>
            <c:idx val="2"/>
            <c:spPr>
              <a:solidFill>
                <a:srgbClr val="DCD8C2"/>
              </a:solidFill>
            </c:spPr>
          </c:dPt>
          <c:dLbls>
            <c:dLbl>
              <c:idx val="2"/>
              <c:layout>
                <c:manualLayout>
                  <c:x val="4.3200026192152165E-2"/>
                  <c:y val="0.17606219553826427"/>
                </c:manualLayout>
              </c:layout>
              <c:showPercent val="1"/>
              <c:extLst>
                <c:ext xmlns:c15="http://schemas.microsoft.com/office/drawing/2012/chart" uri="{CE6537A1-D6FC-4f65-9D91-7224C49458BB}"/>
              </c:extLst>
            </c:dLbl>
            <c:spPr>
              <a:noFill/>
              <a:ln>
                <a:noFill/>
              </a:ln>
              <a:effectLst/>
            </c:spPr>
            <c:txPr>
              <a:bodyPr/>
              <a:lstStyle/>
              <a:p>
                <a:pPr>
                  <a:defRPr b="1"/>
                </a:pPr>
                <a:endParaRPr lang="pt-BR"/>
              </a:p>
            </c:txPr>
            <c:showPercent val="1"/>
            <c:showLeaderLines val="1"/>
            <c:extLst>
              <c:ext xmlns:c15="http://schemas.microsoft.com/office/drawing/2012/chart" uri="{CE6537A1-D6FC-4f65-9D91-7224C49458BB}"/>
            </c:extLst>
          </c:dLbls>
          <c:cat>
            <c:strRef>
              <c:f>G_PARTE2!$B$31:$B$33</c:f>
              <c:strCache>
                <c:ptCount val="3"/>
                <c:pt idx="0">
                  <c:v>NÃO UTILIZADO</c:v>
                </c:pt>
                <c:pt idx="1">
                  <c:v>NÃO EDIFICADO</c:v>
                </c:pt>
                <c:pt idx="2">
                  <c:v>SUBUTILIZADO</c:v>
                </c:pt>
              </c:strCache>
            </c:strRef>
          </c:cat>
          <c:val>
            <c:numRef>
              <c:f>G_PARTE2!$C$31:$C$33</c:f>
              <c:numCache>
                <c:formatCode>_(* #,##0_);_(* \(#,##0\);_(* "-"??_);_(@_)</c:formatCode>
                <c:ptCount val="3"/>
                <c:pt idx="0">
                  <c:v>558</c:v>
                </c:pt>
                <c:pt idx="1">
                  <c:v>226</c:v>
                </c:pt>
                <c:pt idx="2">
                  <c:v>95</c:v>
                </c:pt>
              </c:numCache>
            </c:numRef>
          </c:val>
        </c:ser>
        <c:dLbls>
          <c:showVal val="1"/>
        </c:dLbls>
        <c:firstSliceAng val="0"/>
      </c:pieChart>
    </c:plotArea>
    <c:legend>
      <c:legendPos val="r"/>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pieChart>
        <c:varyColors val="1"/>
        <c:ser>
          <c:idx val="0"/>
          <c:order val="0"/>
          <c:tx>
            <c:strRef>
              <c:f>G_PARTE2!$C$19</c:f>
              <c:strCache>
                <c:ptCount val="1"/>
                <c:pt idx="0">
                  <c:v>TOTAL</c:v>
                </c:pt>
              </c:strCache>
            </c:strRef>
          </c:tx>
          <c:dPt>
            <c:idx val="0"/>
            <c:spPr>
              <a:solidFill>
                <a:schemeClr val="bg1">
                  <a:lumMod val="85000"/>
                </a:schemeClr>
              </a:solidFill>
            </c:spPr>
          </c:dPt>
          <c:dPt>
            <c:idx val="1"/>
            <c:spPr>
              <a:solidFill>
                <a:schemeClr val="bg1">
                  <a:lumMod val="65000"/>
                </a:schemeClr>
              </a:solidFill>
            </c:spPr>
          </c:dPt>
          <c:dPt>
            <c:idx val="2"/>
            <c:spPr>
              <a:solidFill>
                <a:schemeClr val="accent2">
                  <a:lumMod val="20000"/>
                  <a:lumOff val="80000"/>
                </a:schemeClr>
              </a:solidFill>
            </c:spPr>
          </c:dPt>
          <c:dPt>
            <c:idx val="3"/>
            <c:spPr>
              <a:solidFill>
                <a:srgbClr val="E3B5B3"/>
              </a:solidFill>
            </c:spPr>
          </c:dPt>
          <c:dPt>
            <c:idx val="4"/>
            <c:spPr>
              <a:solidFill>
                <a:srgbClr val="CE7C78"/>
              </a:solidFill>
            </c:spPr>
          </c:dPt>
          <c:dLbls>
            <c:spPr>
              <a:noFill/>
              <a:ln>
                <a:noFill/>
              </a:ln>
              <a:effectLst/>
            </c:spPr>
            <c:txPr>
              <a:bodyPr/>
              <a:lstStyle/>
              <a:p>
                <a:pPr>
                  <a:defRPr b="1"/>
                </a:pPr>
                <a:endParaRPr lang="pt-BR"/>
              </a:p>
            </c:txPr>
            <c:dLblPos val="inEnd"/>
            <c:showPercent val="1"/>
            <c:showLeaderLines val="1"/>
            <c:extLst>
              <c:ext xmlns:c15="http://schemas.microsoft.com/office/drawing/2012/chart" uri="{CE6537A1-D6FC-4f65-9D91-7224C49458BB}"/>
            </c:extLst>
          </c:dLbls>
          <c:cat>
            <c:strRef>
              <c:f>G_PARTE2!$B$20:$B$24</c:f>
              <c:strCache>
                <c:ptCount val="5"/>
                <c:pt idx="0">
                  <c:v>OU CENTRO</c:v>
                </c:pt>
                <c:pt idx="1">
                  <c:v>OUC ÁGUA BRANCA</c:v>
                </c:pt>
                <c:pt idx="2">
                  <c:v>ZEIS 2</c:v>
                </c:pt>
                <c:pt idx="3">
                  <c:v>ZEIS 3</c:v>
                </c:pt>
                <c:pt idx="4">
                  <c:v>ZEIS 5</c:v>
                </c:pt>
              </c:strCache>
            </c:strRef>
          </c:cat>
          <c:val>
            <c:numRef>
              <c:f>G_PARTE2!$C$20:$C$24</c:f>
              <c:numCache>
                <c:formatCode>_(* #,##0_);_(* \(#,##0\);_(* "-"??_);_(@_)</c:formatCode>
                <c:ptCount val="5"/>
                <c:pt idx="0">
                  <c:v>568</c:v>
                </c:pt>
                <c:pt idx="1">
                  <c:v>68</c:v>
                </c:pt>
                <c:pt idx="2">
                  <c:v>82</c:v>
                </c:pt>
                <c:pt idx="3">
                  <c:v>84</c:v>
                </c:pt>
                <c:pt idx="4">
                  <c:v>105</c:v>
                </c:pt>
              </c:numCache>
            </c:numRef>
          </c:val>
        </c:ser>
        <c:firstSliceAng val="0"/>
      </c:pieChart>
    </c:plotArea>
    <c:legend>
      <c:legendPos val="r"/>
      <c:layout/>
      <c:txPr>
        <a:bodyPr/>
        <a:lstStyle/>
        <a:p>
          <a:pPr>
            <a:defRPr sz="800"/>
          </a:pPr>
          <a:endParaRPr lang="pt-BR"/>
        </a:p>
      </c:txPr>
    </c:legend>
    <c:plotVisOnly val="1"/>
    <c:dispBlanksAs val="zero"/>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plotArea>
      <c:layout/>
      <c:barChart>
        <c:barDir val="col"/>
        <c:grouping val="clustered"/>
        <c:ser>
          <c:idx val="0"/>
          <c:order val="0"/>
          <c:tx>
            <c:strRef>
              <c:f>G_PARTE2!$C$63</c:f>
              <c:strCache>
                <c:ptCount val="1"/>
                <c:pt idx="0">
                  <c:v>AT (m²)</c:v>
                </c:pt>
              </c:strCache>
            </c:strRef>
          </c:tx>
          <c:spPr>
            <a:solidFill>
              <a:schemeClr val="bg2">
                <a:lumMod val="75000"/>
              </a:schemeClr>
            </a:solidFill>
          </c:spPr>
          <c:cat>
            <c:strRef>
              <c:f>G_PARTE2!$B$64:$B$67</c:f>
              <c:strCache>
                <c:ptCount val="4"/>
                <c:pt idx="0">
                  <c:v>OU CENTRO</c:v>
                </c:pt>
                <c:pt idx="1">
                  <c:v>OUC ÁGUA BRANCA</c:v>
                </c:pt>
                <c:pt idx="2">
                  <c:v>ZEIS</c:v>
                </c:pt>
                <c:pt idx="3">
                  <c:v>TOTAL</c:v>
                </c:pt>
              </c:strCache>
            </c:strRef>
          </c:cat>
          <c:val>
            <c:numRef>
              <c:f>G_PARTE2!$C$64:$C$67</c:f>
              <c:numCache>
                <c:formatCode>_(* #,##0_);_(* \(#,##0\);_(* "-"??_);_(@_)</c:formatCode>
                <c:ptCount val="4"/>
                <c:pt idx="0">
                  <c:v>105396.99999999939</c:v>
                </c:pt>
                <c:pt idx="1">
                  <c:v>205303</c:v>
                </c:pt>
                <c:pt idx="2">
                  <c:v>1748386</c:v>
                </c:pt>
                <c:pt idx="3">
                  <c:v>2059086</c:v>
                </c:pt>
              </c:numCache>
            </c:numRef>
          </c:val>
        </c:ser>
        <c:ser>
          <c:idx val="1"/>
          <c:order val="1"/>
          <c:tx>
            <c:strRef>
              <c:f>G_PARTE2!$D$63</c:f>
              <c:strCache>
                <c:ptCount val="1"/>
                <c:pt idx="0">
                  <c:v>AC (m²)</c:v>
                </c:pt>
              </c:strCache>
            </c:strRef>
          </c:tx>
          <c:spPr>
            <a:solidFill>
              <a:srgbClr val="7A7146"/>
            </a:solidFill>
          </c:spPr>
          <c:cat>
            <c:strRef>
              <c:f>G_PARTE2!$B$64:$B$67</c:f>
              <c:strCache>
                <c:ptCount val="4"/>
                <c:pt idx="0">
                  <c:v>OU CENTRO</c:v>
                </c:pt>
                <c:pt idx="1">
                  <c:v>OUC ÁGUA BRANCA</c:v>
                </c:pt>
                <c:pt idx="2">
                  <c:v>ZEIS</c:v>
                </c:pt>
                <c:pt idx="3">
                  <c:v>TOTAL</c:v>
                </c:pt>
              </c:strCache>
            </c:strRef>
          </c:cat>
          <c:val>
            <c:numRef>
              <c:f>G_PARTE2!$D$64:$D$67</c:f>
              <c:numCache>
                <c:formatCode>_(* #,##0_);_(* \(#,##0\);_(* "-"??_);_(@_)</c:formatCode>
                <c:ptCount val="4"/>
                <c:pt idx="0">
                  <c:v>167666</c:v>
                </c:pt>
                <c:pt idx="1">
                  <c:v>61314</c:v>
                </c:pt>
                <c:pt idx="2">
                  <c:v>86232</c:v>
                </c:pt>
                <c:pt idx="3">
                  <c:v>315212</c:v>
                </c:pt>
              </c:numCache>
            </c:numRef>
          </c:val>
        </c:ser>
        <c:axId val="69686400"/>
        <c:axId val="69687936"/>
      </c:barChart>
      <c:catAx>
        <c:axId val="69686400"/>
        <c:scaling>
          <c:orientation val="minMax"/>
        </c:scaling>
        <c:axPos val="b"/>
        <c:numFmt formatCode="General" sourceLinked="0"/>
        <c:tickLblPos val="nextTo"/>
        <c:crossAx val="69687936"/>
        <c:crosses val="autoZero"/>
        <c:auto val="1"/>
        <c:lblAlgn val="ctr"/>
        <c:lblOffset val="100"/>
      </c:catAx>
      <c:valAx>
        <c:axId val="69687936"/>
        <c:scaling>
          <c:orientation val="minMax"/>
        </c:scaling>
        <c:axPos val="l"/>
        <c:majorGridlines/>
        <c:numFmt formatCode="_(* #,##0_);_(* \(#,##0\);_(* &quot;-&quot;??_);_(@_)" sourceLinked="1"/>
        <c:tickLblPos val="nextTo"/>
        <c:crossAx val="69686400"/>
        <c:crosses val="autoZero"/>
        <c:crossBetween val="between"/>
      </c:valAx>
      <c:dTable>
        <c:showHorzBorder val="1"/>
        <c:showVertBorder val="1"/>
        <c:showOutline val="1"/>
        <c:showKeys val="1"/>
      </c:dTable>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83EA3-5265-4816-862F-80E770E134F0}" type="datetimeFigureOut">
              <a:rPr lang="pt-BR" smtClean="0"/>
              <a:pPr/>
              <a:t>28/03/2016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0AE935-69A1-4181-BE7D-85696EF64C52}" type="slidenum">
              <a:rPr lang="pt-BR" smtClean="0"/>
              <a:pPr/>
              <a:t>‹nº›</a:t>
            </a:fld>
            <a:endParaRPr lang="pt-BR"/>
          </a:p>
        </p:txBody>
      </p:sp>
    </p:spTree>
    <p:extLst>
      <p:ext uri="{BB962C8B-B14F-4D97-AF65-F5344CB8AC3E}">
        <p14:creationId xmlns="" xmlns:p14="http://schemas.microsoft.com/office/powerpoint/2010/main" val="3521170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xfrm>
            <a:off x="930275" y="744538"/>
            <a:ext cx="4959350" cy="371951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pt-BR" altLang="pt-BR" smtClean="0">
              <a:ea typeface="ＭＳ Ｐゴシック" pitchFamily="1" charset="-128"/>
            </a:endParaRPr>
          </a:p>
        </p:txBody>
      </p:sp>
      <p:sp>
        <p:nvSpPr>
          <p:cNvPr id="47108" name="Espaço Reservado para Número de Slid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1" charset="-128"/>
              </a:defRPr>
            </a:lvl1pPr>
            <a:lvl2pPr marL="742950" indent="-285750" eaLnBrk="0" hangingPunct="0">
              <a:spcBef>
                <a:spcPct val="30000"/>
              </a:spcBef>
              <a:defRPr sz="1200">
                <a:solidFill>
                  <a:schemeClr val="tx1"/>
                </a:solidFill>
                <a:latin typeface="Calibri" pitchFamily="34" charset="0"/>
                <a:ea typeface="ＭＳ Ｐゴシック" pitchFamily="1" charset="-128"/>
              </a:defRPr>
            </a:lvl2pPr>
            <a:lvl3pPr marL="1143000" indent="-228600" eaLnBrk="0" hangingPunct="0">
              <a:spcBef>
                <a:spcPct val="30000"/>
              </a:spcBef>
              <a:defRPr sz="1200">
                <a:solidFill>
                  <a:schemeClr val="tx1"/>
                </a:solidFill>
                <a:latin typeface="Calibri" pitchFamily="34" charset="0"/>
                <a:ea typeface="ＭＳ Ｐゴシック" pitchFamily="1" charset="-128"/>
              </a:defRPr>
            </a:lvl3pPr>
            <a:lvl4pPr marL="1600200" indent="-228600" eaLnBrk="0" hangingPunct="0">
              <a:spcBef>
                <a:spcPct val="30000"/>
              </a:spcBef>
              <a:defRPr sz="1200">
                <a:solidFill>
                  <a:schemeClr val="tx1"/>
                </a:solidFill>
                <a:latin typeface="Calibri" pitchFamily="34" charset="0"/>
                <a:ea typeface="ＭＳ Ｐゴシック" pitchFamily="1" charset="-128"/>
              </a:defRPr>
            </a:lvl4pPr>
            <a:lvl5pPr marL="2057400" indent="-228600" eaLnBrk="0" hangingPunct="0">
              <a:spcBef>
                <a:spcPct val="30000"/>
              </a:spcBef>
              <a:defRPr sz="1200">
                <a:solidFill>
                  <a:schemeClr val="tx1"/>
                </a:solidFill>
                <a:latin typeface="Calibri" pitchFamily="34" charset="0"/>
                <a:ea typeface="ＭＳ Ｐゴシック" pitchFamily="1"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1" charset="-128"/>
              </a:defRPr>
            </a:lvl9pPr>
          </a:lstStyle>
          <a:p>
            <a:pPr eaLnBrk="1" hangingPunct="1">
              <a:spcBef>
                <a:spcPct val="0"/>
              </a:spcBef>
            </a:pPr>
            <a:fld id="{78D03B5F-42A5-460F-8E65-704B68AD764C}" type="slidenum">
              <a:rPr lang="pt-BR" altLang="pt-BR" smtClean="0"/>
              <a:pPr eaLnBrk="1" hangingPunct="1">
                <a:spcBef>
                  <a:spcPct val="0"/>
                </a:spcBef>
              </a:pPr>
              <a:t>28</a:t>
            </a:fld>
            <a:endParaRPr lang="pt-BR" altLang="pt-BR" smtClean="0"/>
          </a:p>
        </p:txBody>
      </p:sp>
    </p:spTree>
    <p:extLst>
      <p:ext uri="{BB962C8B-B14F-4D97-AF65-F5344CB8AC3E}">
        <p14:creationId xmlns="" xmlns:p14="http://schemas.microsoft.com/office/powerpoint/2010/main" val="316289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a:ln/>
        </p:spPr>
      </p:sp>
      <p:sp>
        <p:nvSpPr>
          <p:cNvPr id="175107" name="Rectangle 3"/>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pt-BR" altLang="pt-BR" b="1" smtClean="0"/>
              <a:t>FIGURES</a:t>
            </a:r>
          </a:p>
          <a:p>
            <a:r>
              <a:rPr lang="pt-BR" altLang="pt-BR" b="1" smtClean="0"/>
              <a:t>April-September, 2013</a:t>
            </a:r>
          </a:p>
          <a:p>
            <a:endParaRPr lang="pt-BR" altLang="pt-BR" smtClean="0"/>
          </a:p>
          <a:p>
            <a:r>
              <a:rPr lang="pt-BR" altLang="pt-BR" smtClean="0"/>
              <a:t>“Gestão Urbana SP” entries: </a:t>
            </a:r>
            <a:r>
              <a:rPr lang="pt-BR" altLang="pt-BR" b="1" smtClean="0"/>
              <a:t>214.007</a:t>
            </a:r>
          </a:p>
          <a:p>
            <a:r>
              <a:rPr lang="pt-BR" altLang="pt-BR" smtClean="0"/>
              <a:t>“Colaborative Map” entries: </a:t>
            </a:r>
            <a:r>
              <a:rPr lang="pt-BR" altLang="pt-BR" b="1" smtClean="0"/>
              <a:t>5.500</a:t>
            </a:r>
          </a:p>
          <a:p>
            <a:r>
              <a:rPr lang="pt-BR" altLang="pt-BR" smtClean="0"/>
              <a:t>“Participatory Draft Bill” entries: </a:t>
            </a:r>
            <a:r>
              <a:rPr lang="pt-BR" altLang="pt-BR" b="1" smtClean="0"/>
              <a:t>5.865</a:t>
            </a:r>
          </a:p>
          <a:p>
            <a:r>
              <a:rPr lang="pt-BR" altLang="pt-BR" smtClean="0"/>
              <a:t>Contributions and proposals:</a:t>
            </a:r>
            <a:r>
              <a:rPr lang="pt-BR" altLang="pt-BR" b="1" smtClean="0"/>
              <a:t> 4.549</a:t>
            </a:r>
          </a:p>
          <a:p>
            <a:r>
              <a:rPr lang="pt-BR" altLang="pt-BR" smtClean="0"/>
              <a:t>Mailing views: </a:t>
            </a:r>
            <a:r>
              <a:rPr lang="pt-BR" altLang="pt-BR" b="1" smtClean="0"/>
              <a:t>15.993</a:t>
            </a:r>
          </a:p>
          <a:p>
            <a:r>
              <a:rPr lang="pt-BR" altLang="pt-BR" smtClean="0"/>
              <a:t>Social Network views: </a:t>
            </a:r>
            <a:r>
              <a:rPr lang="pt-BR" altLang="pt-BR" b="1" smtClean="0"/>
              <a:t>347.613</a:t>
            </a:r>
          </a:p>
          <a:p>
            <a:endParaRPr lang="pt-BR" altLang="pt-BR" smtClean="0"/>
          </a:p>
        </p:txBody>
      </p:sp>
    </p:spTree>
    <p:extLst>
      <p:ext uri="{BB962C8B-B14F-4D97-AF65-F5344CB8AC3E}">
        <p14:creationId xmlns="" xmlns:p14="http://schemas.microsoft.com/office/powerpoint/2010/main" val="386821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ço Reservado para Imagem de Slide 1"/>
          <p:cNvSpPr>
            <a:spLocks noGrp="1" noRot="1" noChangeAspect="1" noTextEdit="1"/>
          </p:cNvSpPr>
          <p:nvPr>
            <p:ph type="sldImg"/>
          </p:nvPr>
        </p:nvSpPr>
        <p:spPr>
          <a:ln/>
        </p:spPr>
      </p:sp>
      <p:sp>
        <p:nvSpPr>
          <p:cNvPr id="176131" name="Espaço Reservado para Anotações 2"/>
          <p:cNvSpPr>
            <a:spLocks noGrp="1"/>
          </p:cNvSpPr>
          <p:nvPr>
            <p:ph type="body" idx="1"/>
          </p:nvPr>
        </p:nvSpPr>
        <p:spPr>
          <a:noFill/>
        </p:spPr>
        <p:txBody>
          <a:bodyPr/>
          <a:lstStyle/>
          <a:p>
            <a:endParaRPr lang="pt-BR" altLang="pt-BR" smtClean="0"/>
          </a:p>
        </p:txBody>
      </p:sp>
      <p:sp>
        <p:nvSpPr>
          <p:cNvPr id="176132" name="Espaço Reservado para Número de Slide 3"/>
          <p:cNvSpPr>
            <a:spLocks noGrp="1"/>
          </p:cNvSpPr>
          <p:nvPr>
            <p:ph type="sldNum" sz="quarter" idx="5"/>
          </p:nvPr>
        </p:nvSpPr>
        <p:spPr>
          <a:noFill/>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57F1AEF1-4FB4-45D7-B525-01A3BC795964}" type="slidenum">
              <a:rPr lang="pt-BR" altLang="pt-BR"/>
              <a:pPr/>
              <a:t>30</a:t>
            </a:fld>
            <a:endParaRPr lang="pt-BR" altLang="pt-BR"/>
          </a:p>
        </p:txBody>
      </p:sp>
    </p:spTree>
    <p:extLst>
      <p:ext uri="{BB962C8B-B14F-4D97-AF65-F5344CB8AC3E}">
        <p14:creationId xmlns="" xmlns:p14="http://schemas.microsoft.com/office/powerpoint/2010/main" val="2089278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ço Reservado para Imagem de Slide 1"/>
          <p:cNvSpPr>
            <a:spLocks noGrp="1" noRot="1" noChangeAspect="1" noTextEdit="1"/>
          </p:cNvSpPr>
          <p:nvPr>
            <p:ph type="sldImg"/>
          </p:nvPr>
        </p:nvSpPr>
        <p:spPr>
          <a:ln/>
        </p:spPr>
      </p:sp>
      <p:sp>
        <p:nvSpPr>
          <p:cNvPr id="177155" name="Espaço Reservado para Anotações 2"/>
          <p:cNvSpPr>
            <a:spLocks noGrp="1"/>
          </p:cNvSpPr>
          <p:nvPr>
            <p:ph type="body" idx="1"/>
          </p:nvPr>
        </p:nvSpPr>
        <p:spPr>
          <a:noFill/>
        </p:spPr>
        <p:txBody>
          <a:bodyPr/>
          <a:lstStyle/>
          <a:p>
            <a:endParaRPr lang="pt-BR" altLang="pt-BR" smtClean="0"/>
          </a:p>
        </p:txBody>
      </p:sp>
      <p:sp>
        <p:nvSpPr>
          <p:cNvPr id="177156" name="Espaço Reservado para Número de Slide 3"/>
          <p:cNvSpPr>
            <a:spLocks noGrp="1"/>
          </p:cNvSpPr>
          <p:nvPr>
            <p:ph type="sldNum" sz="quarter" idx="5"/>
          </p:nvPr>
        </p:nvSpPr>
        <p:spPr>
          <a:noFill/>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11115D3D-6EE4-4DCE-B195-26C67CBBA978}" type="slidenum">
              <a:rPr lang="pt-BR" altLang="pt-BR"/>
              <a:pPr/>
              <a:t>31</a:t>
            </a:fld>
            <a:endParaRPr lang="pt-BR" altLang="pt-BR"/>
          </a:p>
        </p:txBody>
      </p:sp>
    </p:spTree>
    <p:extLst>
      <p:ext uri="{BB962C8B-B14F-4D97-AF65-F5344CB8AC3E}">
        <p14:creationId xmlns="" xmlns:p14="http://schemas.microsoft.com/office/powerpoint/2010/main" val="1018146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Espaço Reservado para Imagem de Slide 1"/>
          <p:cNvSpPr>
            <a:spLocks noGrp="1" noRot="1" noChangeAspect="1" noTextEdit="1"/>
          </p:cNvSpPr>
          <p:nvPr>
            <p:ph type="sldImg"/>
          </p:nvPr>
        </p:nvSpPr>
        <p:spPr>
          <a:ln/>
        </p:spPr>
      </p:sp>
      <p:sp>
        <p:nvSpPr>
          <p:cNvPr id="176131" name="Espaço Reservado para Anotações 2"/>
          <p:cNvSpPr>
            <a:spLocks noGrp="1"/>
          </p:cNvSpPr>
          <p:nvPr>
            <p:ph type="body" idx="1"/>
          </p:nvPr>
        </p:nvSpPr>
        <p:spPr>
          <a:noFill/>
        </p:spPr>
        <p:txBody>
          <a:bodyPr/>
          <a:lstStyle/>
          <a:p>
            <a:endParaRPr lang="pt-BR" altLang="pt-BR" smtClean="0"/>
          </a:p>
        </p:txBody>
      </p:sp>
      <p:sp>
        <p:nvSpPr>
          <p:cNvPr id="176132" name="Espaço Reservado para Número de Slide 3"/>
          <p:cNvSpPr>
            <a:spLocks noGrp="1"/>
          </p:cNvSpPr>
          <p:nvPr>
            <p:ph type="sldNum" sz="quarter" idx="5"/>
          </p:nvPr>
        </p:nvSpPr>
        <p:spPr>
          <a:noFill/>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57F1AEF1-4FB4-45D7-B525-01A3BC795964}" type="slidenum">
              <a:rPr lang="pt-BR" altLang="pt-BR"/>
              <a:pPr/>
              <a:t>39</a:t>
            </a:fld>
            <a:endParaRPr lang="pt-BR" altLang="pt-BR"/>
          </a:p>
        </p:txBody>
      </p:sp>
    </p:spTree>
    <p:extLst>
      <p:ext uri="{BB962C8B-B14F-4D97-AF65-F5344CB8AC3E}">
        <p14:creationId xmlns="" xmlns:p14="http://schemas.microsoft.com/office/powerpoint/2010/main" val="2089278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Espaço Reservado para Imagem de Slide 1"/>
          <p:cNvSpPr>
            <a:spLocks noGrp="1" noRot="1" noChangeAspect="1" noTextEdit="1"/>
          </p:cNvSpPr>
          <p:nvPr>
            <p:ph type="sldImg"/>
          </p:nvPr>
        </p:nvSpPr>
        <p:spPr>
          <a:ln/>
        </p:spPr>
      </p:sp>
      <p:sp>
        <p:nvSpPr>
          <p:cNvPr id="177155" name="Espaço Reservado para Anotações 2"/>
          <p:cNvSpPr>
            <a:spLocks noGrp="1"/>
          </p:cNvSpPr>
          <p:nvPr>
            <p:ph type="body" idx="1"/>
          </p:nvPr>
        </p:nvSpPr>
        <p:spPr>
          <a:noFill/>
        </p:spPr>
        <p:txBody>
          <a:bodyPr/>
          <a:lstStyle/>
          <a:p>
            <a:endParaRPr lang="pt-BR" altLang="pt-BR" smtClean="0"/>
          </a:p>
        </p:txBody>
      </p:sp>
      <p:sp>
        <p:nvSpPr>
          <p:cNvPr id="177156" name="Espaço Reservado para Número de Slide 3"/>
          <p:cNvSpPr>
            <a:spLocks noGrp="1"/>
          </p:cNvSpPr>
          <p:nvPr>
            <p:ph type="sldNum" sz="quarter" idx="5"/>
          </p:nvPr>
        </p:nvSpPr>
        <p:spPr>
          <a:noFill/>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fld id="{11115D3D-6EE4-4DCE-B195-26C67CBBA978}" type="slidenum">
              <a:rPr lang="pt-BR" altLang="pt-BR"/>
              <a:pPr/>
              <a:t>40</a:t>
            </a:fld>
            <a:endParaRPr lang="pt-BR" altLang="pt-BR"/>
          </a:p>
        </p:txBody>
      </p:sp>
    </p:spTree>
    <p:extLst>
      <p:ext uri="{BB962C8B-B14F-4D97-AF65-F5344CB8AC3E}">
        <p14:creationId xmlns="" xmlns:p14="http://schemas.microsoft.com/office/powerpoint/2010/main" val="101814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a:ln/>
        </p:spPr>
      </p:sp>
      <p:sp>
        <p:nvSpPr>
          <p:cNvPr id="175107" name="Rectangle 3"/>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pt-BR" altLang="pt-BR" b="1" smtClean="0"/>
              <a:t>FIGURES</a:t>
            </a:r>
          </a:p>
          <a:p>
            <a:r>
              <a:rPr lang="pt-BR" altLang="pt-BR" b="1" smtClean="0"/>
              <a:t>April-September, 2013</a:t>
            </a:r>
          </a:p>
          <a:p>
            <a:endParaRPr lang="pt-BR" altLang="pt-BR" smtClean="0"/>
          </a:p>
          <a:p>
            <a:r>
              <a:rPr lang="pt-BR" altLang="pt-BR" smtClean="0"/>
              <a:t>“Gestão Urbana SP” entries: </a:t>
            </a:r>
            <a:r>
              <a:rPr lang="pt-BR" altLang="pt-BR" b="1" smtClean="0"/>
              <a:t>214.007</a:t>
            </a:r>
          </a:p>
          <a:p>
            <a:r>
              <a:rPr lang="pt-BR" altLang="pt-BR" smtClean="0"/>
              <a:t>“Colaborative Map” entries: </a:t>
            </a:r>
            <a:r>
              <a:rPr lang="pt-BR" altLang="pt-BR" b="1" smtClean="0"/>
              <a:t>5.500</a:t>
            </a:r>
          </a:p>
          <a:p>
            <a:r>
              <a:rPr lang="pt-BR" altLang="pt-BR" smtClean="0"/>
              <a:t>“Participatory Draft Bill” entries: </a:t>
            </a:r>
            <a:r>
              <a:rPr lang="pt-BR" altLang="pt-BR" b="1" smtClean="0"/>
              <a:t>5.865</a:t>
            </a:r>
          </a:p>
          <a:p>
            <a:r>
              <a:rPr lang="pt-BR" altLang="pt-BR" smtClean="0"/>
              <a:t>Contributions and proposals:</a:t>
            </a:r>
            <a:r>
              <a:rPr lang="pt-BR" altLang="pt-BR" b="1" smtClean="0"/>
              <a:t> 4.549</a:t>
            </a:r>
          </a:p>
          <a:p>
            <a:r>
              <a:rPr lang="pt-BR" altLang="pt-BR" smtClean="0"/>
              <a:t>Mailing views: </a:t>
            </a:r>
            <a:r>
              <a:rPr lang="pt-BR" altLang="pt-BR" b="1" smtClean="0"/>
              <a:t>15.993</a:t>
            </a:r>
          </a:p>
          <a:p>
            <a:r>
              <a:rPr lang="pt-BR" altLang="pt-BR" smtClean="0"/>
              <a:t>Social Network views: </a:t>
            </a:r>
            <a:r>
              <a:rPr lang="pt-BR" altLang="pt-BR" b="1" smtClean="0"/>
              <a:t>347.613</a:t>
            </a:r>
          </a:p>
          <a:p>
            <a:endParaRPr lang="pt-BR" altLang="pt-BR" smtClean="0"/>
          </a:p>
        </p:txBody>
      </p:sp>
    </p:spTree>
    <p:extLst>
      <p:ext uri="{BB962C8B-B14F-4D97-AF65-F5344CB8AC3E}">
        <p14:creationId xmlns="" xmlns:p14="http://schemas.microsoft.com/office/powerpoint/2010/main" val="3868213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1295400" y="3200400"/>
            <a:ext cx="6400800" cy="1164704"/>
          </a:xfrm>
        </p:spPr>
        <p:txBody>
          <a:bodyPr/>
          <a:lstStyle>
            <a:lvl1pPr marL="0" indent="0" algn="ctr">
              <a:buNone/>
              <a:defRPr sz="2600" b="1">
                <a:solidFill>
                  <a:schemeClr val="tx2">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dirty="0"/>
          </a:p>
        </p:txBody>
      </p:sp>
      <p:sp>
        <p:nvSpPr>
          <p:cNvPr id="7" name="Retângulo 6"/>
          <p:cNvSpPr/>
          <p:nvPr/>
        </p:nvSpPr>
        <p:spPr>
          <a:xfrm>
            <a:off x="62931" y="1449303"/>
            <a:ext cx="9021537" cy="1527349"/>
          </a:xfrm>
          <a:prstGeom prst="rect">
            <a:avLst/>
          </a:prstGeom>
          <a:solidFill>
            <a:schemeClr val="accent1"/>
          </a:solidFill>
          <a:ln w="19050" cap="sq"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457200" y="1505930"/>
            <a:ext cx="8229600" cy="1470025"/>
          </a:xfrm>
        </p:spPr>
        <p:txBody>
          <a:bodyPr anchor="ctr"/>
          <a:lstStyle>
            <a:lvl1pPr algn="ctr">
              <a:defRPr lang="en-US" dirty="0">
                <a:solidFill>
                  <a:schemeClr val="bg1"/>
                </a:solidFill>
              </a:defRPr>
            </a:lvl1pPr>
          </a:lstStyle>
          <a:p>
            <a:r>
              <a:rPr kumimoji="0" lang="pt-BR" smtClean="0"/>
              <a:t>Clique para editar o estilo do título mestre</a:t>
            </a:r>
            <a:endParaRPr kumimoji="0" lang="en-US" dirty="0"/>
          </a:p>
        </p:txBody>
      </p:sp>
      <p:grpSp>
        <p:nvGrpSpPr>
          <p:cNvPr id="2" name="Grupo 25"/>
          <p:cNvGrpSpPr/>
          <p:nvPr/>
        </p:nvGrpSpPr>
        <p:grpSpPr>
          <a:xfrm>
            <a:off x="4337452" y="5632499"/>
            <a:ext cx="4878020" cy="1381026"/>
            <a:chOff x="4139952" y="5632499"/>
            <a:chExt cx="4878020" cy="1381026"/>
          </a:xfrm>
        </p:grpSpPr>
        <p:pic>
          <p:nvPicPr>
            <p:cNvPr id="14" name="Picture 2" descr="C:\Users\e059234\Documents\Danizilio\profissional_outros_2015-2016\FFord_PDE\PDE_gerais\_IDENTIDADE VISUAL DO MANDATO\Ícones\familia.png"/>
            <p:cNvPicPr>
              <a:picLocks noChangeAspect="1" noChangeArrowheads="1"/>
            </p:cNvPicPr>
            <p:nvPr userDrawn="1"/>
          </p:nvPicPr>
          <p:blipFill>
            <a:blip r:embed="rId2" cstate="print"/>
            <a:srcRect/>
            <a:stretch>
              <a:fillRect/>
            </a:stretch>
          </p:blipFill>
          <p:spPr bwMode="auto">
            <a:xfrm>
              <a:off x="8172400" y="6053805"/>
              <a:ext cx="845572" cy="804195"/>
            </a:xfrm>
            <a:prstGeom prst="rect">
              <a:avLst/>
            </a:prstGeom>
            <a:noFill/>
          </p:spPr>
        </p:pic>
        <p:pic>
          <p:nvPicPr>
            <p:cNvPr id="2050" name="Picture 2" descr="C:\Users\e059234\Documents\Danizilio\profissional_outros_2015-2016\FFord_PDE\PDE_gerais\_IDENTIDADE VISUAL DO MANDATO\Ícones\arvores.png"/>
            <p:cNvPicPr>
              <a:picLocks noChangeAspect="1" noChangeArrowheads="1"/>
            </p:cNvPicPr>
            <p:nvPr userDrawn="1"/>
          </p:nvPicPr>
          <p:blipFill>
            <a:blip r:embed="rId3" cstate="print"/>
            <a:srcRect/>
            <a:stretch>
              <a:fillRect/>
            </a:stretch>
          </p:blipFill>
          <p:spPr bwMode="auto">
            <a:xfrm>
              <a:off x="6983760" y="5746081"/>
              <a:ext cx="1332656" cy="1267444"/>
            </a:xfrm>
            <a:prstGeom prst="rect">
              <a:avLst/>
            </a:prstGeom>
            <a:noFill/>
          </p:spPr>
        </p:pic>
        <p:pic>
          <p:nvPicPr>
            <p:cNvPr id="2051" name="Picture 3" descr="C:\Users\e059234\Documents\Danizilio\profissional_outros_2015-2016\FFord_PDE\PDE_gerais\_IDENTIDADE VISUAL DO MANDATO\Ícones\bicicleta.png"/>
            <p:cNvPicPr>
              <a:picLocks noChangeAspect="1" noChangeArrowheads="1"/>
            </p:cNvPicPr>
            <p:nvPr userDrawn="1"/>
          </p:nvPicPr>
          <p:blipFill>
            <a:blip r:embed="rId4" cstate="print"/>
            <a:srcRect/>
            <a:stretch>
              <a:fillRect/>
            </a:stretch>
          </p:blipFill>
          <p:spPr bwMode="auto">
            <a:xfrm>
              <a:off x="6226630" y="6149429"/>
              <a:ext cx="757130" cy="720080"/>
            </a:xfrm>
            <a:prstGeom prst="rect">
              <a:avLst/>
            </a:prstGeom>
            <a:noFill/>
          </p:spPr>
        </p:pic>
        <p:pic>
          <p:nvPicPr>
            <p:cNvPr id="2056" name="Picture 8" descr="C:\Users\e059234\Documents\Danizilio\profissional_outros_2015-2016\FFord_PDE\PDE_gerais\_IDENTIDADE VISUAL DO MANDATO\Ícones\plano_diretor-01.png"/>
            <p:cNvPicPr>
              <a:picLocks noChangeAspect="1" noChangeArrowheads="1"/>
            </p:cNvPicPr>
            <p:nvPr userDrawn="1"/>
          </p:nvPicPr>
          <p:blipFill>
            <a:blip r:embed="rId5" cstate="print">
              <a:clrChange>
                <a:clrFrom>
                  <a:srgbClr val="FFFFFF"/>
                </a:clrFrom>
                <a:clrTo>
                  <a:srgbClr val="FFFFFF">
                    <a:alpha val="0"/>
                  </a:srgbClr>
                </a:clrTo>
              </a:clrChange>
            </a:blip>
            <a:srcRect t="39475"/>
            <a:stretch>
              <a:fillRect/>
            </a:stretch>
          </p:blipFill>
          <p:spPr bwMode="auto">
            <a:xfrm>
              <a:off x="4139952" y="5632499"/>
              <a:ext cx="2188989" cy="1324893"/>
            </a:xfrm>
            <a:prstGeom prst="rect">
              <a:avLst/>
            </a:prstGeom>
            <a:noFill/>
          </p:spPr>
        </p:pic>
      </p:grpSp>
      <p:grpSp>
        <p:nvGrpSpPr>
          <p:cNvPr id="3" name="Grupo 26"/>
          <p:cNvGrpSpPr/>
          <p:nvPr/>
        </p:nvGrpSpPr>
        <p:grpSpPr>
          <a:xfrm>
            <a:off x="0" y="5589240"/>
            <a:ext cx="4409460" cy="1381026"/>
            <a:chOff x="4608512" y="5632499"/>
            <a:chExt cx="4409460" cy="1381026"/>
          </a:xfrm>
        </p:grpSpPr>
        <p:pic>
          <p:nvPicPr>
            <p:cNvPr id="30" name="Picture 2" descr="C:\Users\e059234\Documents\Danizilio\profissional_outros_2015-2016\FFord_PDE\PDE_gerais\_IDENTIDADE VISUAL DO MANDATO\Ícones\familia.png"/>
            <p:cNvPicPr>
              <a:picLocks noChangeAspect="1" noChangeArrowheads="1"/>
            </p:cNvPicPr>
            <p:nvPr userDrawn="1"/>
          </p:nvPicPr>
          <p:blipFill>
            <a:blip r:embed="rId2" cstate="print"/>
            <a:srcRect/>
            <a:stretch>
              <a:fillRect/>
            </a:stretch>
          </p:blipFill>
          <p:spPr bwMode="auto">
            <a:xfrm>
              <a:off x="8172400" y="6053805"/>
              <a:ext cx="845572" cy="804195"/>
            </a:xfrm>
            <a:prstGeom prst="rect">
              <a:avLst/>
            </a:prstGeom>
            <a:noFill/>
          </p:spPr>
        </p:pic>
        <p:pic>
          <p:nvPicPr>
            <p:cNvPr id="31" name="Picture 2" descr="C:\Users\e059234\Documents\Danizilio\profissional_outros_2015-2016\FFord_PDE\PDE_gerais\_IDENTIDADE VISUAL DO MANDATO\Ícones\arvores.png"/>
            <p:cNvPicPr>
              <a:picLocks noChangeAspect="1" noChangeArrowheads="1"/>
            </p:cNvPicPr>
            <p:nvPr userDrawn="1"/>
          </p:nvPicPr>
          <p:blipFill>
            <a:blip r:embed="rId3" cstate="print"/>
            <a:srcRect/>
            <a:stretch>
              <a:fillRect/>
            </a:stretch>
          </p:blipFill>
          <p:spPr bwMode="auto">
            <a:xfrm>
              <a:off x="6983760" y="5746081"/>
              <a:ext cx="1332656" cy="1267444"/>
            </a:xfrm>
            <a:prstGeom prst="rect">
              <a:avLst/>
            </a:prstGeom>
            <a:noFill/>
          </p:spPr>
        </p:pic>
        <p:pic>
          <p:nvPicPr>
            <p:cNvPr id="32" name="Picture 3" descr="C:\Users\e059234\Documents\Danizilio\profissional_outros_2015-2016\FFord_PDE\PDE_gerais\_IDENTIDADE VISUAL DO MANDATO\Ícones\bicicleta.png"/>
            <p:cNvPicPr>
              <a:picLocks noChangeAspect="1" noChangeArrowheads="1"/>
            </p:cNvPicPr>
            <p:nvPr userDrawn="1"/>
          </p:nvPicPr>
          <p:blipFill>
            <a:blip r:embed="rId4" cstate="print"/>
            <a:srcRect/>
            <a:stretch>
              <a:fillRect/>
            </a:stretch>
          </p:blipFill>
          <p:spPr bwMode="auto">
            <a:xfrm>
              <a:off x="6226630" y="6149429"/>
              <a:ext cx="757130" cy="720080"/>
            </a:xfrm>
            <a:prstGeom prst="rect">
              <a:avLst/>
            </a:prstGeom>
            <a:noFill/>
          </p:spPr>
        </p:pic>
        <p:pic>
          <p:nvPicPr>
            <p:cNvPr id="33" name="Picture 8" descr="C:\Users\e059234\Documents\Danizilio\profissional_outros_2015-2016\FFord_PDE\PDE_gerais\_IDENTIDADE VISUAL DO MANDATO\Ícones\plano_diretor-01.png"/>
            <p:cNvPicPr>
              <a:picLocks noChangeAspect="1" noChangeArrowheads="1"/>
            </p:cNvPicPr>
            <p:nvPr userDrawn="1"/>
          </p:nvPicPr>
          <p:blipFill>
            <a:blip r:embed="rId5" cstate="print">
              <a:clrChange>
                <a:clrFrom>
                  <a:srgbClr val="FFFFFF"/>
                </a:clrFrom>
                <a:clrTo>
                  <a:srgbClr val="FFFFFF">
                    <a:alpha val="0"/>
                  </a:srgbClr>
                </a:clrTo>
              </a:clrChange>
            </a:blip>
            <a:srcRect l="21405" t="39475"/>
            <a:stretch>
              <a:fillRect/>
            </a:stretch>
          </p:blipFill>
          <p:spPr bwMode="auto">
            <a:xfrm>
              <a:off x="4608512" y="5632499"/>
              <a:ext cx="1720429" cy="1324893"/>
            </a:xfrm>
            <a:prstGeom prst="rect">
              <a:avLst/>
            </a:prstGeom>
            <a:noFill/>
          </p:spPr>
        </p:pic>
      </p:grpSp>
      <p:pic>
        <p:nvPicPr>
          <p:cNvPr id="8194" name="Picture 2" descr="http://www.casadacidade.org.br/wp-content/themes/casadacidade/img/logo.png"/>
          <p:cNvPicPr>
            <a:picLocks noChangeAspect="1" noChangeArrowheads="1"/>
          </p:cNvPicPr>
          <p:nvPr/>
        </p:nvPicPr>
        <p:blipFill>
          <a:blip r:embed="rId6" cstate="print"/>
          <a:srcRect/>
          <a:stretch>
            <a:fillRect/>
          </a:stretch>
        </p:blipFill>
        <p:spPr bwMode="auto">
          <a:xfrm>
            <a:off x="107504" y="116632"/>
            <a:ext cx="2080584" cy="404664"/>
          </a:xfrm>
          <a:prstGeom prst="rect">
            <a:avLst/>
          </a:prstGeom>
          <a:noFill/>
        </p:spPr>
      </p:pic>
      <p:sp>
        <p:nvSpPr>
          <p:cNvPr id="8196" name="AutoShape 4" descr="data:image/jpeg;base64,/9j/4AAQSkZJRgABAQAAAQABAAD/2wCEAAkGBxMQDxUPDxMWFRMVFRcXFRcTGRgYFxAYFhUZGBgYFhMaHSggGxslGxUWITEtMSkrLy4uGB8zODMtNzQ5LisBCgoKDg0OGxAQGi8lHyYrLy0tKy0tLS0tLS0vLS0tLS0tKy0tKy0uLS0tMC0tLSstLS0tLS0tLSstLS0tKy0tLf/AABEIAFABkAMBEQACEQEDEQH/xAAbAAEAAQUBAAAAAAAAAAAAAAAABQEDBAYHAv/EAEsQAAEDAgQDBgIFBQoPAAAAAAEAAgMEEQUSITEGE0EHIjJRYZFxgRQjQqGxFTZSdLIkMzVTc3WCkrPwFhclNERUVWNyk8PR0uHx/8QAGQEBAAMBAQAAAAAAAAAAAAAAAAECAwQF/8QAMhEAAgIBAwIEAwcEAwAAAAAAAAECEQMSITFBUQQTMnEiYYEzQpGhwdHwFFLh8SMksf/aAAwDAQACEQMRAD8A7igCAIAgCAIAgCAIAgCAIAgCAIAgCAIAgCAIAgCAIAgCAIAgCAIAgCAIAgCAIAgCAIAgCAIAgCAIAgCAIAgCAIAgCAIAgCAIAgCAIAgCAIAgCAIAgCAIAgCAIAgCAIAgCAIAgCAIAgCAIAgCAIAgCAIAgCAIAgCAIAgCAIAgCAIAgPLnWFzsESvghulbLVPUiS5bfQ2N9OgP4EKqlba7Oi1bJ91Z4NcwSco+K4A8iS0utfzsCkZW2l0Di0k+5kqxBVAEAQBAEAQBAEAQBAEAQBAEAQBAEAQBAEAQBAEAQBAEAQBAEAQBAEAQBAEAQBAEAQBAEAQBAEAQFmqqWxtLnbAE+wv7olboiTSVsjZY5rGR7QWbmLMSQN/FsT6beq2Ulwue5zSxye8uO1/z8CAnr6isqH/k+zGsADn3A5nle4I87aXWTwQT1PZ/I7o5PhrlF7B67mtfRzx/XtcD4iC53V5eNQRbceYsssv/AAJeWrbf5/NkSet3ImYc9MS6d5e0jxXPcsCbZffVZxnl1xjNLd0mr57O/wD2yktMYuV8bknTTiRjZG6tcAR8DquqUXGTi+hSE1OKkuGXVUuCgPPMHmPdAM48wgPSAxHYlCHZDNGHfol7b+17qNSJ0sy1JBQuA3KApzB5j3QHpAULgNygAcDsUBVAeS8eYQDOPMID0CgMeqrYorc2RjL7Z3Nbf3KhtIlJvguxSteMzCHA7FpBB+YQg9E2UgqgKEoATbdAVQFCUALrboCgcDsQgPSAICl0ALrblAUzjzCABwOxQFQboA42FygMaHEYXuysljc7ya9pPsCotE6WZSkgpfogKoCl0BVAEAQBAUKAjpi2cvjc7KGg6ah2umfUbDW24VIZE5bcomeJ6d+GRn5fLhyzZoPd5/eyHpdoI3+dvVa3Fbmbjkar8/8ABDSibDah7KVvNZIA7I0Oe5gF7FwbqNzr1XTHG8sdT2+fBnPxGLG1B89km3X0Mzh2jcc+ISSN5jnaDoOjmuA1BOgtuLDdcvjMM7Sjs47q+H/j5muLPjyR1Rdom3E1P1UoyNsTlN80mltLgaC9+vTZcsVmlOMppJJ3s7trjoqS/P5EzUZRce6o8cOuka11PIQ8RWayRt7PGosfJwsL6ndel4lwk9cdr5XY4vBLLCLxzpqNU11+nSiaXMdxE8WfwfU/yEv7BVZcMtD1I5lwJ2a0Nbh8VTOH535r5XWGjiBYW9FljgnG2dWTxE4yaRtmD9l9BS1EdTCJOZG7M277i9rai3qtFjSMpeInJUyK4rr6nE8RODUUphijbeplbfMb2u3S2guBa+pOu1lnNuUtKLY1GEdcl7GfH2R4YI8hjeTbxl5zE+dhp9yt5SK/1OS7siMMnnwHEYqCaV01FUm0Dn7wuuBa/Sxc0Ebd4EAKqvHKuheSWWLkluh2pYdHVYvhtPMLskEjXAaG2Zux6KciuSQwycccmiWPZDhf8XJ/zHK3lor/AFOTuRXC0L8Lxw4XFK+SmkizhjzflGxIt0Gx8r3CpG4z0lpvXj1vkt9oeERVuPUVNOCWSQuDraHQvOh6bKJq5pDFJxxtokJ+x6jAvTSzwyDwva69j8ND7EfFWeFPqR/VT67lzgXHaqKskwfEnZ5WNzQy9ZWjoSd9NQd9CCmOTT0sjLCLjriWKjh6mr+IKplXEJGspoHNvcWJJB29FNXIKbjjVdya/wAWWF/6q33d/wB1bQinn5O5a4txF1DDTYZhrQ2ec8qC+ogYwDM8/AEKJOqSJxx1Nylwi5hvZxQsbepj+lTO1klqLvc89TYnQeiLGkHnl02IzH+FjhbXYjg94jGM01PcmGpYN+79lwHVRKOndFo5Nfwz/Er2l4iyr4dfUx+CRsTxfpd7dPiD+CZHcL9hgi45aZ0CLwj4D8FqjnNL7Wx+4I/1qn/tAs8nBtg9X0LHbJTiWigids+rhYTvYOJbe3zUZVaJ8O6k38jL4ExiQOkwqtP7qprZXH/SodmSNv1tYH5KYP7rIyxXrjwy12pjuUH840/4uUZenuTg+97Ms9rNKyYYfFKMzH18TXA9Wua4EeyZeF7onw7rU/kZcvZfhhHdpyw9HMe5rm+oIKl44sr58+5g0NXUYRXQ0NVM6opKkltPLJ++QSC1o5HfaBuLFQm4unwWajki5JU0b1WVTYY3yyGzGNLnHyDRcrRs50r2RyXA55qaop8cnJDMQlfHO07QseR9GN/IZbFYK09Xc65JNOC6fxnSeIOGaWvyfS4hJy82S5Iy5rZtv+Eey2cUzmjOUeDn+JcDUDMZpaVtO0RSQTPe257zmkZTe99LrNxWqjoWWflt31N5wLg6joZDNSwiN5blJBJuCQban0C0UUjCWSUlTZDdkdhhzzsPpNR8vrCq4+C+f1fREdhdI7iCR9VVOcMPY8sp4GktFRlOskpG400Hx+dV8e74LyflKlz3J2r7OcNkZkFKxh6Oiu17T0IcOqu4JmazTXUw+EsQqKWtfg9bIZrM5tNM7xyx3sWv83Dz+KiLaelk5EpR1x+prnFlHUOx2apoj9fTUsUrW2/f25iHxn4tJVJp67RrBry0pcNnR+G8bir6WOqhPdeNR1Y7q0+oK1jK1ZzTi4uma9hX5x1n6pB+0VVes0l9kvc3VaGIQBAEBQoCCx1hqAWQauY1+YjbUWyX6km3sudyU8i09Lt/odEVog9XWqX6lqfG6d1OYW2MhZkEIHfBta2XpY/gt7RjTsphMzaMvjqnBjnZXB7vDIAwCwd5tsRb5rseOeXHHRvSprt/s8xZseDLk811btN8NUtvp2+vUuURzSvqWtPJc9ltDd2VjmmUN3I7zR/RuozLTGMHyrv9EX8K9U55Y+l1Xzq7f12/AkKiUS5WxOuQb5m6hmh3PnrsudKuTsbvgrhUreW2K2VzGgOad220v6g23SfNlcbVV2M9VNCK4r/g+p/kJf2Cqy4ZaHqRzLgbhzEp6CKWlxLkRHNlj5ebJZxB71/PVY44y08nVknBSpxs3Hh3hzEYKhstViRqIgDePl5cxI0N79FpGLT3ZjOcGqUaIHgA8rHsTik0keQ5l+rQ9zjb5SM9lTHtJpl8u+OJ0663OY5h20uEj6Clj1mfPdttwLtb7ZnD+qVhm6I6vDbam+C32pU8kuL4bHDJypHCQMktm5ZzN1y9UyK5KhhaWOTZ7x7h7GKamkqGYo+YxtLiwRBhcBvZ1zqBrskoyS2YjPE3WkkeyrCad0P5TbLJPUTC0j5SC6MjxMAG3T4i3RTiivV1KZ5O9NUkY/E35z4f/JO/6iif2kSYfZSOjrc5zmeKPE3FVO2LUwwnmkdO67Q/12+6we+VUdMdsLs91WFSVWP1TYqqWmLaaEl0OW7wSRY5gdOqtVzIUksatXuS/wDgZU/7Wq/aL/xVtL7lPMj/AGowseHIx7DHSkua6CWFrnfakFtT6m4VXtJFo745UdAWpgR+P1DY6SeSTwtieTfyynRVk9mTFNtHLa6nczg1ofvlY74Ay3H3LJ+j+dzri/8AsHX4TdoI8h+C2Rxs0vtbP7hjHU1dPb1+sCpk4NsHq+jKdrP+bUv69T/tJk6DBy/ZmTx9gEkrY66i0rKW7o/9837UTh1B6f8AtJx6rkjFNL4ZcMgOKcejxChw2qh2diFOHN6xvF8zT8FScrUX8zXHBwlJPsyW7TvHhv8AOMP4OVsvC90Uwfe9mbwtTA0HtXeH/QaVms0lbE5g6gR+J3wGYe6yydDfBtqfyLPbDjTGQw0D5OWKp45z/wCLgaRnNvMkgD5pll0J8PBtuXYx+JeMMIq8PkoRUNDTHlj7rrMLR3OnQgJKUWqJhiyRlqo2Xs5x/wCn4dFK43kaOXL552Aan4ix+atjlqiZ5oaZtGDjP5xUX6rUftNUP1kx+yfubqtDE592bxF+D1DGeJ0tW1vxLnAfesoek3y+tfQz+yOoa/B4A3dgcxw6hwcb39VONpx2Izp+YzcloYmhY2eZxJRNZ4oqeV0lujXGwB/v1WT9aN47Yn7l+g/OWp/UYv7RT98h/ZL3ZgYj/kPEPpTRagrHgTgeGlm6SW6NdfX/AOKPRK+jLL/ljXVGfhBvxFWEbfRIPn3ipXrKy+yXubstDEIAgCAIDXOJ5nU7c8LiObdrhcnLpfO39E9P6SvkleF91VP68HNWjMq4ldr6Xf7+5HS4FE2jFSHnmZQ7NfcnoOq4njShdnWTWBvNRCHzXJHdtqBp9ogbk7rTH8atlGk3uWcUc4yMpc7gx77OdfvWy5smb1/Bc3iG3KOK6Te/4cWdXhaSnOraW31/YtYjTtojHLT3BLsro7kiUEE7HqLKHgjgyQePa5JNd0+v05L+fLLinr3qLaft+5J4FBaJsrnF75Wtc9xJ6i4DRs0C5Xr+Il8bilSTaR5Hg8dY1Nu3JJt/t2RJLA6yP4gpnS0k8UYu98T2tG1y5pA1US4LRdNMjOz7CpaPDoqeoAEjM2YA3GriRr81XGmo0y2WSlNtGxq5maVxtwbJUzR19DLyayIaE+GUDYOPQjUdRYkEeWU4XuuTbHlSWmXBHDHceaOWcPic7bmB9mn1y5lGqfYtow/3GVwpwbOKs4nikjZKm1o2N8EG4387GwA213vojjd6pETyLTphwX+K+H56jFaCqiaDFTl/MJIBFyLWHXZWlFuSZEJpQlHuboVoYmg8N8NVOG4pN9HYHUFRZxGYAwu1tZnkNR8CPJZRg4y24N55FOCvlHjjfA65+J09fQRxvMMRb9Y6wzEu6fByicXqTQxyjocZFub/AAhnHLtTU4Ohe03I9Rv+CPzGSvJROcD8Gsw1j3F5mqJdZZXbu1vYAkm1yTvcndWhBRKZMrm/kXMOwiVmM1NY4DkyQRMYbi5cwknT5qUvishyWhL5mzK5mQnFvDkeI0/IkJY4EPikb4oZB4XNVZR1IvjyODtEFBi2L0o5U9CystoJoJWx57dXRvGhVLmull9OOW6dFiswivxctjr2NpKMEOfDG/mS1Fjo18gADW/BKlLnYlShj3juzbcXweOppH0bxaN8eTu/YFrNyj0sPZXcbVGUZNOzUcPrcXoI200lEytbGA1ksUojc5o0Gdrgdbf3KonKKqrNmscnd0eocJrsTqoJ8RjZTU9O/mMga/mOlkHhc91gO6mlye5GqEE1HdsluP8ABpauGBkABLKqGV1yBZjHXcdVaaspikot32NnVzM5nxLwJP8AlCOeht9HkqIp6iMkNDJIn3ztHW7XOWEsb1Jo6YZlpalzVE/2h4TUVDaV9Ixsj4Kpkxa52QEMa7TN8SFfIm0qKYZRjd9UWn4pjLtGUFMw/pOqC4D5BgU3IhLH1bLvDnCkjKk4hiMwnqy3KzKMsdM3q2NvnruojDe2J5E46YqkMFwSZ2K1OIVbQBlbDStuHERi5c422JNvcoo3K2JTSgoo23KPJXoyNSwfA5qTFqiaJoNJVNa92oBjmbe5DfIgn7lRJqXyNZTUoJPlGRiOESvxilrGgcqKCVjzcXDnkW0+Slp6rIUloaNmVzM1fs9weWjpHRVADXmeV4AIPde8luo9FSCaRplkpO0R9Xw7VUNVJWYTkeyc5p6WUlrXP/TjePC43N9PfpDi07iWU4yjpn06np/EOKyDJFhQieftzVDTG31s1tz9yjVPsNGNfe/Iz+EOF3Ujpampl51ZOQZZLWaANmRjo0ferRjW7K5MmqkuEKTCJW41NWkDkvpY42m4uXNfcjL8Ep6rDkvLUfmTmKYdHUwvp5m5o5Glrh8eo9QrNWqKKTi7RpHZ9wrV0VbO+qcJI+SyGGS4u9kbjlu3cd0rOEWnub5ckZRSR0JanOEAQBAEBaqIWyNLHi7SLEKGrVA0yr4YlizS5myRNJdyRma4sHlITbNb0181RYIPa2Q5SW5sMH11nU1mMDWgP17wIBADQRoARqfNYSeSU3HHSrZt9+1bfiWpVbITiWuIY2ibEHTvdpYk5fKQHe5+6xXb4HwmPxUZx8RsoVdP8Gnyv4jz/G+Py+ElCPh1cpcf6MnhrAqiKUy1kvNIFmZjmLL72OgHsbqMvh/CJqWJScu7d/kb+Gy+Opxzyjp7JfqbQFB0FUAQBAEAQBAEAQBAEAQBAEAQBAEAQBAEAQBAEAQBAEAQBAEAQCyAIAgCAIAgCAIAgCAIAgCAIAgCAIDy1oGwUUCgYL3sL7X6+6kij2hIQBAEAQBAEAQBAEAQBAEAQBAEAQBAEAQBAEAQBAEAQBAEAQBAEAQBAEAQBAEAQBAEAQBAEAQBAEAQBAEAQBAEAQBAEAQBAEAQBAEAQBAEAQBAEAQBAEAQBAEAQBAEAQBAEAQBAEAQBAEAQBAEAQBAEAQBAEB//9k="/>
          <p:cNvSpPr>
            <a:spLocks noChangeAspect="1" noChangeArrowheads="1"/>
          </p:cNvSpPr>
          <p:nvPr/>
        </p:nvSpPr>
        <p:spPr bwMode="auto">
          <a:xfrm>
            <a:off x="155575" y="-457200"/>
            <a:ext cx="4762500" cy="9525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198" name="AutoShape 6" descr="data:image/jpeg;base64,/9j/4AAQSkZJRgABAQAAAQABAAD/2wCEAAkGBxMQDxUPDxMWFRMVFRcXFRcTGRgYFxAYFhUZGBgYFhMaHSggGxslGxUWITEtMSkrLy4uGB8zODMtNzQ5LisBCgoKDg0OGxAQGi8lHyYrLy0tKy0tLS0tLS0vLS0tLS0tKy0tKy0uLS0tMC0tLSstLS0tLS0tLSstLS0tKy0tLf/AABEIAFABkAMBEQACEQEDEQH/xAAbAAEAAQUBAAAAAAAAAAAAAAAABQEDBAYHAv/EAEsQAAEDAgQDBgIFBQoPAAAAAAEAAgMEEQUSITEGE0EHIjJRYZFxgRQjQqGxFTZSdLIkMzVTc3WCkrPwFhclNERUVWNyk8PR0uHx/8QAGQEBAAMBAQAAAAAAAAAAAAAAAAECAwQF/8QAMhEAAgIBAwIEAwcEAwAAAAAAAAECEQMSITFBUQQTMnEiYYEzQpGhwdHwFFLh8SMksf/aAAwDAQACEQMRAD8A7igCAIAgCAIAgCAIAgCAIAgCAIAgCAIAgCAIAgCAIAgCAIAgCAIAgCAIAgCAIAgCAIAgCAIAgCAIAgCAIAgCAIAgCAIAgCAIAgCAIAgCAIAgCAIAgCAIAgCAIAgCAIAgCAIAgCAIAgCAIAgCAIAgCAIAgCAIAgCAIAgCAIAgCAIAgPLnWFzsESvghulbLVPUiS5bfQ2N9OgP4EKqlba7Oi1bJ91Z4NcwSco+K4A8iS0utfzsCkZW2l0Di0k+5kqxBVAEAQBAEAQBAEAQBAEAQBAEAQBAEAQBAEAQBAEAQBAEAQBAEAQBAEAQBAEAQBAEAQBAEAQBAEAQFmqqWxtLnbAE+wv7olboiTSVsjZY5rGR7QWbmLMSQN/FsT6beq2Ulwue5zSxye8uO1/z8CAnr6isqH/k+zGsADn3A5nle4I87aXWTwQT1PZ/I7o5PhrlF7B67mtfRzx/XtcD4iC53V5eNQRbceYsssv/AAJeWrbf5/NkSet3ImYc9MS6d5e0jxXPcsCbZffVZxnl1xjNLd0mr57O/wD2yktMYuV8bknTTiRjZG6tcAR8DquqUXGTi+hSE1OKkuGXVUuCgPPMHmPdAM48wgPSAxHYlCHZDNGHfol7b+17qNSJ0sy1JBQuA3KApzB5j3QHpAULgNygAcDsUBVAeS8eYQDOPMID0CgMeqrYorc2RjL7Z3Nbf3KhtIlJvguxSteMzCHA7FpBB+YQg9E2UgqgKEoATbdAVQFCUALrboCgcDsQgPSAICl0ALrblAUzjzCABwOxQFQboA42FygMaHEYXuysljc7ya9pPsCotE6WZSkgpfogKoCl0BVAEAQBAUKAjpi2cvjc7KGg6ah2umfUbDW24VIZE5bcomeJ6d+GRn5fLhyzZoPd5/eyHpdoI3+dvVa3Fbmbjkar8/8ABDSibDah7KVvNZIA7I0Oe5gF7FwbqNzr1XTHG8sdT2+fBnPxGLG1B89km3X0Mzh2jcc+ISSN5jnaDoOjmuA1BOgtuLDdcvjMM7Sjs47q+H/j5muLPjyR1Rdom3E1P1UoyNsTlN80mltLgaC9+vTZcsVmlOMppJJ3s7trjoqS/P5EzUZRce6o8cOuka11PIQ8RWayRt7PGosfJwsL6ndel4lwk9cdr5XY4vBLLCLxzpqNU11+nSiaXMdxE8WfwfU/yEv7BVZcMtD1I5lwJ2a0Nbh8VTOH535r5XWGjiBYW9FljgnG2dWTxE4yaRtmD9l9BS1EdTCJOZG7M277i9rai3qtFjSMpeInJUyK4rr6nE8RODUUphijbeplbfMb2u3S2guBa+pOu1lnNuUtKLY1GEdcl7GfH2R4YI8hjeTbxl5zE+dhp9yt5SK/1OS7siMMnnwHEYqCaV01FUm0Dn7wuuBa/Sxc0Ebd4EAKqvHKuheSWWLkluh2pYdHVYvhtPMLskEjXAaG2Zux6KciuSQwycccmiWPZDhf8XJ/zHK3lor/AFOTuRXC0L8Lxw4XFK+SmkizhjzflGxIt0Gx8r3CpG4z0lpvXj1vkt9oeERVuPUVNOCWSQuDraHQvOh6bKJq5pDFJxxtokJ+x6jAvTSzwyDwva69j8ND7EfFWeFPqR/VT67lzgXHaqKskwfEnZ5WNzQy9ZWjoSd9NQd9CCmOTT0sjLCLjriWKjh6mr+IKplXEJGspoHNvcWJJB29FNXIKbjjVdya/wAWWF/6q33d/wB1bQinn5O5a4txF1DDTYZhrQ2ec8qC+ogYwDM8/AEKJOqSJxx1Nylwi5hvZxQsbepj+lTO1klqLvc89TYnQeiLGkHnl02IzH+FjhbXYjg94jGM01PcmGpYN+79lwHVRKOndFo5Nfwz/Er2l4iyr4dfUx+CRsTxfpd7dPiD+CZHcL9hgi45aZ0CLwj4D8FqjnNL7Wx+4I/1qn/tAs8nBtg9X0LHbJTiWigids+rhYTvYOJbe3zUZVaJ8O6k38jL4ExiQOkwqtP7qprZXH/SodmSNv1tYH5KYP7rIyxXrjwy12pjuUH840/4uUZenuTg+97Ms9rNKyYYfFKMzH18TXA9Wua4EeyZeF7onw7rU/kZcvZfhhHdpyw9HMe5rm+oIKl44sr58+5g0NXUYRXQ0NVM6opKkltPLJ++QSC1o5HfaBuLFQm4unwWajki5JU0b1WVTYY3yyGzGNLnHyDRcrRs50r2RyXA55qaop8cnJDMQlfHO07QseR9GN/IZbFYK09Xc65JNOC6fxnSeIOGaWvyfS4hJy82S5Iy5rZtv+Eey2cUzmjOUeDn+JcDUDMZpaVtO0RSQTPe257zmkZTe99LrNxWqjoWWflt31N5wLg6joZDNSwiN5blJBJuCQban0C0UUjCWSUlTZDdkdhhzzsPpNR8vrCq4+C+f1fREdhdI7iCR9VVOcMPY8sp4GktFRlOskpG400Hx+dV8e74LyflKlz3J2r7OcNkZkFKxh6Oiu17T0IcOqu4JmazTXUw+EsQqKWtfg9bIZrM5tNM7xyx3sWv83Dz+KiLaelk5EpR1x+prnFlHUOx2apoj9fTUsUrW2/f25iHxn4tJVJp67RrBry0pcNnR+G8bir6WOqhPdeNR1Y7q0+oK1jK1ZzTi4uma9hX5x1n6pB+0VVes0l9kvc3VaGIQBAEBQoCCx1hqAWQauY1+YjbUWyX6km3sudyU8i09Lt/odEVog9XWqX6lqfG6d1OYW2MhZkEIHfBta2XpY/gt7RjTsphMzaMvjqnBjnZXB7vDIAwCwd5tsRb5rseOeXHHRvSprt/s8xZseDLk811btN8NUtvp2+vUuURzSvqWtPJc9ltDd2VjmmUN3I7zR/RuozLTGMHyrv9EX8K9U55Y+l1Xzq7f12/AkKiUS5WxOuQb5m6hmh3PnrsudKuTsbvgrhUreW2K2VzGgOad220v6g23SfNlcbVV2M9VNCK4r/g+p/kJf2Cqy4ZaHqRzLgbhzEp6CKWlxLkRHNlj5ebJZxB71/PVY44y08nVknBSpxs3Hh3hzEYKhstViRqIgDePl5cxI0N79FpGLT3ZjOcGqUaIHgA8rHsTik0keQ5l+rQ9zjb5SM9lTHtJpl8u+OJ0663OY5h20uEj6Clj1mfPdttwLtb7ZnD+qVhm6I6vDbam+C32pU8kuL4bHDJypHCQMktm5ZzN1y9UyK5KhhaWOTZ7x7h7GKamkqGYo+YxtLiwRBhcBvZ1zqBrskoyS2YjPE3WkkeyrCad0P5TbLJPUTC0j5SC6MjxMAG3T4i3RTiivV1KZ5O9NUkY/E35z4f/JO/6iif2kSYfZSOjrc5zmeKPE3FVO2LUwwnmkdO67Q/12+6we+VUdMdsLs91WFSVWP1TYqqWmLaaEl0OW7wSRY5gdOqtVzIUksatXuS/wDgZU/7Wq/aL/xVtL7lPMj/AGowseHIx7DHSkua6CWFrnfakFtT6m4VXtJFo745UdAWpgR+P1DY6SeSTwtieTfyynRVk9mTFNtHLa6nczg1ofvlY74Ay3H3LJ+j+dzri/8AsHX4TdoI8h+C2Rxs0vtbP7hjHU1dPb1+sCpk4NsHq+jKdrP+bUv69T/tJk6DBy/ZmTx9gEkrY66i0rKW7o/9837UTh1B6f8AtJx6rkjFNL4ZcMgOKcejxChw2qh2diFOHN6xvF8zT8FScrUX8zXHBwlJPsyW7TvHhv8AOMP4OVsvC90Uwfe9mbwtTA0HtXeH/QaVms0lbE5g6gR+J3wGYe6yydDfBtqfyLPbDjTGQw0D5OWKp45z/wCLgaRnNvMkgD5pll0J8PBtuXYx+JeMMIq8PkoRUNDTHlj7rrMLR3OnQgJKUWqJhiyRlqo2Xs5x/wCn4dFK43kaOXL552Aan4ix+atjlqiZ5oaZtGDjP5xUX6rUftNUP1kx+yfubqtDE592bxF+D1DGeJ0tW1vxLnAfesoek3y+tfQz+yOoa/B4A3dgcxw6hwcb39VONpx2Izp+YzcloYmhY2eZxJRNZ4oqeV0lujXGwB/v1WT9aN47Yn7l+g/OWp/UYv7RT98h/ZL3ZgYj/kPEPpTRagrHgTgeGlm6SW6NdfX/AOKPRK+jLL/ljXVGfhBvxFWEbfRIPn3ipXrKy+yXubstDEIAgCAIDXOJ5nU7c8LiObdrhcnLpfO39E9P6SvkleF91VP68HNWjMq4ldr6Xf7+5HS4FE2jFSHnmZQ7NfcnoOq4njShdnWTWBvNRCHzXJHdtqBp9ogbk7rTH8atlGk3uWcUc4yMpc7gx77OdfvWy5smb1/Bc3iG3KOK6Te/4cWdXhaSnOraW31/YtYjTtojHLT3BLsro7kiUEE7HqLKHgjgyQePa5JNd0+v05L+fLLinr3qLaft+5J4FBaJsrnF75Wtc9xJ6i4DRs0C5Xr+Il8bilSTaR5Hg8dY1Nu3JJt/t2RJLA6yP4gpnS0k8UYu98T2tG1y5pA1US4LRdNMjOz7CpaPDoqeoAEjM2YA3GriRr81XGmo0y2WSlNtGxq5maVxtwbJUzR19DLyayIaE+GUDYOPQjUdRYkEeWU4XuuTbHlSWmXBHDHceaOWcPic7bmB9mn1y5lGqfYtow/3GVwpwbOKs4nikjZKm1o2N8EG4387GwA213vojjd6pETyLTphwX+K+H56jFaCqiaDFTl/MJIBFyLWHXZWlFuSZEJpQlHuboVoYmg8N8NVOG4pN9HYHUFRZxGYAwu1tZnkNR8CPJZRg4y24N55FOCvlHjjfA65+J09fQRxvMMRb9Y6wzEu6fByicXqTQxyjocZFub/AAhnHLtTU4Ohe03I9Rv+CPzGSvJROcD8Gsw1j3F5mqJdZZXbu1vYAkm1yTvcndWhBRKZMrm/kXMOwiVmM1NY4DkyQRMYbi5cwknT5qUvishyWhL5mzK5mQnFvDkeI0/IkJY4EPikb4oZB4XNVZR1IvjyODtEFBi2L0o5U9CystoJoJWx57dXRvGhVLmull9OOW6dFiswivxctjr2NpKMEOfDG/mS1Fjo18gADW/BKlLnYlShj3juzbcXweOppH0bxaN8eTu/YFrNyj0sPZXcbVGUZNOzUcPrcXoI200lEytbGA1ksUojc5o0Gdrgdbf3KonKKqrNmscnd0eocJrsTqoJ8RjZTU9O/mMga/mOlkHhc91gO6mlye5GqEE1HdsluP8ABpauGBkABLKqGV1yBZjHXcdVaaspikot32NnVzM5nxLwJP8AlCOeht9HkqIp6iMkNDJIn3ztHW7XOWEsb1Jo6YZlpalzVE/2h4TUVDaV9Ixsj4Kpkxa52QEMa7TN8SFfIm0qKYZRjd9UWn4pjLtGUFMw/pOqC4D5BgU3IhLH1bLvDnCkjKk4hiMwnqy3KzKMsdM3q2NvnruojDe2J5E46YqkMFwSZ2K1OIVbQBlbDStuHERi5c422JNvcoo3K2JTSgoo23KPJXoyNSwfA5qTFqiaJoNJVNa92oBjmbe5DfIgn7lRJqXyNZTUoJPlGRiOESvxilrGgcqKCVjzcXDnkW0+Slp6rIUloaNmVzM1fs9weWjpHRVADXmeV4AIPde8luo9FSCaRplkpO0R9Xw7VUNVJWYTkeyc5p6WUlrXP/TjePC43N9PfpDi07iWU4yjpn06np/EOKyDJFhQieftzVDTG31s1tz9yjVPsNGNfe/Iz+EOF3Ujpampl51ZOQZZLWaANmRjo0ferRjW7K5MmqkuEKTCJW41NWkDkvpY42m4uXNfcjL8Ep6rDkvLUfmTmKYdHUwvp5m5o5Glrh8eo9QrNWqKKTi7RpHZ9wrV0VbO+qcJI+SyGGS4u9kbjlu3cd0rOEWnub5ckZRSR0JanOEAQBAEBaqIWyNLHi7SLEKGrVA0yr4YlizS5myRNJdyRma4sHlITbNb0181RYIPa2Q5SW5sMH11nU1mMDWgP17wIBADQRoARqfNYSeSU3HHSrZt9+1bfiWpVbITiWuIY2ibEHTvdpYk5fKQHe5+6xXb4HwmPxUZx8RsoVdP8Gnyv4jz/G+Py+ElCPh1cpcf6MnhrAqiKUy1kvNIFmZjmLL72OgHsbqMvh/CJqWJScu7d/kb+Gy+Opxzyjp7JfqbQFB0FUAQBAEAQBAEAQBAEAQBAEAQBAEAQBAEAQBAEAQBAEAQBAEAQCyAIAgCAIAgCAIAgCAIAgCAIAgCAIDy1oGwUUCgYL3sL7X6+6kij2hIQBAEAQBAEAQBAEAQBAEAQBAEAQBAEAQBAEAQBAEAQBAEAQBAEAQBAEAQBAEAQBAEAQBAEAQBAEAQBAEAQBAEAQBAEAQBAEAQBAEAQBAEAQBAEAQBAEAQBAEAQBAEAQBAEAQBAEAQBAEAQBAEAQBAEAQBAEB//9k="/>
          <p:cNvSpPr>
            <a:spLocks noChangeAspect="1" noChangeArrowheads="1"/>
          </p:cNvSpPr>
          <p:nvPr/>
        </p:nvSpPr>
        <p:spPr bwMode="auto">
          <a:xfrm>
            <a:off x="155575" y="-457200"/>
            <a:ext cx="4762500" cy="9525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200" name="AutoShape 8" descr="data:image/jpeg;base64,/9j/4AAQSkZJRgABAQAAAQABAAD/2wCEAAkGBxMQDxUPDxMWFRMVFRcXFRcTGRgYFxAYFhUZGBgYFhMaHSggGxslGxUWITEtMSkrLy4uGB8zODMtNzQ5LisBCgoKDg0OGxAQGi8lHyYrLy0tKy0tLS0tLS0vLS0tLS0tKy0tKy0uLS0tMC0tLSstLS0tLS0tLSstLS0tKy0tLf/AABEIAFABkAMBEQACEQEDEQH/xAAbAAEAAQUBAAAAAAAAAAAAAAAABQEDBAYHAv/EAEsQAAEDAgQDBgIFBQoPAAAAAAEAAgMEEQUSITEGE0EHIjJRYZFxgRQjQqGxFTZSdLIkMzVTc3WCkrPwFhclNERUVWNyk8PR0uHx/8QAGQEBAAMBAQAAAAAAAAAAAAAAAAECAwQF/8QAMhEAAgIBAwIEAwcEAwAAAAAAAAECEQMSITFBUQQTMnEiYYEzQpGhwdHwFFLh8SMksf/aAAwDAQACEQMRAD8A7igCAIAgCAIAgCAIAgCAIAgCAIAgCAIAgCAIAgCAIAgCAIAgCAIAgCAIAgCAIAgCAIAgCAIAgCAIAgCAIAgCAIAgCAIAgCAIAgCAIAgCAIAgCAIAgCAIAgCAIAgCAIAgCAIAgCAIAgCAIAgCAIAgCAIAgCAIAgCAIAgCAIAgCAIAgPLnWFzsESvghulbLVPUiS5bfQ2N9OgP4EKqlba7Oi1bJ91Z4NcwSco+K4A8iS0utfzsCkZW2l0Di0k+5kqxBVAEAQBAEAQBAEAQBAEAQBAEAQBAEAQBAEAQBAEAQBAEAQBAEAQBAEAQBAEAQBAEAQBAEAQBAEAQFmqqWxtLnbAE+wv7olboiTSVsjZY5rGR7QWbmLMSQN/FsT6beq2Ulwue5zSxye8uO1/z8CAnr6isqH/k+zGsADn3A5nle4I87aXWTwQT1PZ/I7o5PhrlF7B67mtfRzx/XtcD4iC53V5eNQRbceYsssv/AAJeWrbf5/NkSet3ImYc9MS6d5e0jxXPcsCbZffVZxnl1xjNLd0mr57O/wD2yktMYuV8bknTTiRjZG6tcAR8DquqUXGTi+hSE1OKkuGXVUuCgPPMHmPdAM48wgPSAxHYlCHZDNGHfol7b+17qNSJ0sy1JBQuA3KApzB5j3QHpAULgNygAcDsUBVAeS8eYQDOPMID0CgMeqrYorc2RjL7Z3Nbf3KhtIlJvguxSteMzCHA7FpBB+YQg9E2UgqgKEoATbdAVQFCUALrboCgcDsQgPSAICl0ALrblAUzjzCABwOxQFQboA42FygMaHEYXuysljc7ya9pPsCotE6WZSkgpfogKoCl0BVAEAQBAUKAjpi2cvjc7KGg6ah2umfUbDW24VIZE5bcomeJ6d+GRn5fLhyzZoPd5/eyHpdoI3+dvVa3Fbmbjkar8/8ABDSibDah7KVvNZIA7I0Oe5gF7FwbqNzr1XTHG8sdT2+fBnPxGLG1B89km3X0Mzh2jcc+ISSN5jnaDoOjmuA1BOgtuLDdcvjMM7Sjs47q+H/j5muLPjyR1Rdom3E1P1UoyNsTlN80mltLgaC9+vTZcsVmlOMppJJ3s7trjoqS/P5EzUZRce6o8cOuka11PIQ8RWayRt7PGosfJwsL6ndel4lwk9cdr5XY4vBLLCLxzpqNU11+nSiaXMdxE8WfwfU/yEv7BVZcMtD1I5lwJ2a0Nbh8VTOH535r5XWGjiBYW9FljgnG2dWTxE4yaRtmD9l9BS1EdTCJOZG7M277i9rai3qtFjSMpeInJUyK4rr6nE8RODUUphijbeplbfMb2u3S2guBa+pOu1lnNuUtKLY1GEdcl7GfH2R4YI8hjeTbxl5zE+dhp9yt5SK/1OS7siMMnnwHEYqCaV01FUm0Dn7wuuBa/Sxc0Ebd4EAKqvHKuheSWWLkluh2pYdHVYvhtPMLskEjXAaG2Zux6KciuSQwycccmiWPZDhf8XJ/zHK3lor/AFOTuRXC0L8Lxw4XFK+SmkizhjzflGxIt0Gx8r3CpG4z0lpvXj1vkt9oeERVuPUVNOCWSQuDraHQvOh6bKJq5pDFJxxtokJ+x6jAvTSzwyDwva69j8ND7EfFWeFPqR/VT67lzgXHaqKskwfEnZ5WNzQy9ZWjoSd9NQd9CCmOTT0sjLCLjriWKjh6mr+IKplXEJGspoHNvcWJJB29FNXIKbjjVdya/wAWWF/6q33d/wB1bQinn5O5a4txF1DDTYZhrQ2ec8qC+ogYwDM8/AEKJOqSJxx1Nylwi5hvZxQsbepj+lTO1klqLvc89TYnQeiLGkHnl02IzH+FjhbXYjg94jGM01PcmGpYN+79lwHVRKOndFo5Nfwz/Er2l4iyr4dfUx+CRsTxfpd7dPiD+CZHcL9hgi45aZ0CLwj4D8FqjnNL7Wx+4I/1qn/tAs8nBtg9X0LHbJTiWigids+rhYTvYOJbe3zUZVaJ8O6k38jL4ExiQOkwqtP7qprZXH/SodmSNv1tYH5KYP7rIyxXrjwy12pjuUH840/4uUZenuTg+97Ms9rNKyYYfFKMzH18TXA9Wua4EeyZeF7onw7rU/kZcvZfhhHdpyw9HMe5rm+oIKl44sr58+5g0NXUYRXQ0NVM6opKkltPLJ++QSC1o5HfaBuLFQm4unwWajki5JU0b1WVTYY3yyGzGNLnHyDRcrRs50r2RyXA55qaop8cnJDMQlfHO07QseR9GN/IZbFYK09Xc65JNOC6fxnSeIOGaWvyfS4hJy82S5Iy5rZtv+Eey2cUzmjOUeDn+JcDUDMZpaVtO0RSQTPe257zmkZTe99LrNxWqjoWWflt31N5wLg6joZDNSwiN5blJBJuCQban0C0UUjCWSUlTZDdkdhhzzsPpNR8vrCq4+C+f1fREdhdI7iCR9VVOcMPY8sp4GktFRlOskpG400Hx+dV8e74LyflKlz3J2r7OcNkZkFKxh6Oiu17T0IcOqu4JmazTXUw+EsQqKWtfg9bIZrM5tNM7xyx3sWv83Dz+KiLaelk5EpR1x+prnFlHUOx2apoj9fTUsUrW2/f25iHxn4tJVJp67RrBry0pcNnR+G8bir6WOqhPdeNR1Y7q0+oK1jK1ZzTi4uma9hX5x1n6pB+0VVes0l9kvc3VaGIQBAEBQoCCx1hqAWQauY1+YjbUWyX6km3sudyU8i09Lt/odEVog9XWqX6lqfG6d1OYW2MhZkEIHfBta2XpY/gt7RjTsphMzaMvjqnBjnZXB7vDIAwCwd5tsRb5rseOeXHHRvSprt/s8xZseDLk811btN8NUtvp2+vUuURzSvqWtPJc9ltDd2VjmmUN3I7zR/RuozLTGMHyrv9EX8K9U55Y+l1Xzq7f12/AkKiUS5WxOuQb5m6hmh3PnrsudKuTsbvgrhUreW2K2VzGgOad220v6g23SfNlcbVV2M9VNCK4r/g+p/kJf2Cqy4ZaHqRzLgbhzEp6CKWlxLkRHNlj5ebJZxB71/PVY44y08nVknBSpxs3Hh3hzEYKhstViRqIgDePl5cxI0N79FpGLT3ZjOcGqUaIHgA8rHsTik0keQ5l+rQ9zjb5SM9lTHtJpl8u+OJ0663OY5h20uEj6Clj1mfPdttwLtb7ZnD+qVhm6I6vDbam+C32pU8kuL4bHDJypHCQMktm5ZzN1y9UyK5KhhaWOTZ7x7h7GKamkqGYo+YxtLiwRBhcBvZ1zqBrskoyS2YjPE3WkkeyrCad0P5TbLJPUTC0j5SC6MjxMAG3T4i3RTiivV1KZ5O9NUkY/E35z4f/JO/6iif2kSYfZSOjrc5zmeKPE3FVO2LUwwnmkdO67Q/12+6we+VUdMdsLs91WFSVWP1TYqqWmLaaEl0OW7wSRY5gdOqtVzIUksatXuS/wDgZU/7Wq/aL/xVtL7lPMj/AGowseHIx7DHSkua6CWFrnfakFtT6m4VXtJFo745UdAWpgR+P1DY6SeSTwtieTfyynRVk9mTFNtHLa6nczg1ofvlY74Ay3H3LJ+j+dzri/8AsHX4TdoI8h+C2Rxs0vtbP7hjHU1dPb1+sCpk4NsHq+jKdrP+bUv69T/tJk6DBy/ZmTx9gEkrY66i0rKW7o/9837UTh1B6f8AtJx6rkjFNL4ZcMgOKcejxChw2qh2diFOHN6xvF8zT8FScrUX8zXHBwlJPsyW7TvHhv8AOMP4OVsvC90Uwfe9mbwtTA0HtXeH/QaVms0lbE5g6gR+J3wGYe6yydDfBtqfyLPbDjTGQw0D5OWKp45z/wCLgaRnNvMkgD5pll0J8PBtuXYx+JeMMIq8PkoRUNDTHlj7rrMLR3OnQgJKUWqJhiyRlqo2Xs5x/wCn4dFK43kaOXL552Aan4ix+atjlqiZ5oaZtGDjP5xUX6rUftNUP1kx+yfubqtDE592bxF+D1DGeJ0tW1vxLnAfesoek3y+tfQz+yOoa/B4A3dgcxw6hwcb39VONpx2Izp+YzcloYmhY2eZxJRNZ4oqeV0lujXGwB/v1WT9aN47Yn7l+g/OWp/UYv7RT98h/ZL3ZgYj/kPEPpTRagrHgTgeGlm6SW6NdfX/AOKPRK+jLL/ljXVGfhBvxFWEbfRIPn3ipXrKy+yXubstDEIAgCAIDXOJ5nU7c8LiObdrhcnLpfO39E9P6SvkleF91VP68HNWjMq4ldr6Xf7+5HS4FE2jFSHnmZQ7NfcnoOq4njShdnWTWBvNRCHzXJHdtqBp9ogbk7rTH8atlGk3uWcUc4yMpc7gx77OdfvWy5smb1/Bc3iG3KOK6Te/4cWdXhaSnOraW31/YtYjTtojHLT3BLsro7kiUEE7HqLKHgjgyQePa5JNd0+v05L+fLLinr3qLaft+5J4FBaJsrnF75Wtc9xJ6i4DRs0C5Xr+Il8bilSTaR5Hg8dY1Nu3JJt/t2RJLA6yP4gpnS0k8UYu98T2tG1y5pA1US4LRdNMjOz7CpaPDoqeoAEjM2YA3GriRr81XGmo0y2WSlNtGxq5maVxtwbJUzR19DLyayIaE+GUDYOPQjUdRYkEeWU4XuuTbHlSWmXBHDHceaOWcPic7bmB9mn1y5lGqfYtow/3GVwpwbOKs4nikjZKm1o2N8EG4387GwA213vojjd6pETyLTphwX+K+H56jFaCqiaDFTl/MJIBFyLWHXZWlFuSZEJpQlHuboVoYmg8N8NVOG4pN9HYHUFRZxGYAwu1tZnkNR8CPJZRg4y24N55FOCvlHjjfA65+J09fQRxvMMRb9Y6wzEu6fByicXqTQxyjocZFub/AAhnHLtTU4Ohe03I9Rv+CPzGSvJROcD8Gsw1j3F5mqJdZZXbu1vYAkm1yTvcndWhBRKZMrm/kXMOwiVmM1NY4DkyQRMYbi5cwknT5qUvishyWhL5mzK5mQnFvDkeI0/IkJY4EPikb4oZB4XNVZR1IvjyODtEFBi2L0o5U9CystoJoJWx57dXRvGhVLmull9OOW6dFiswivxctjr2NpKMEOfDG/mS1Fjo18gADW/BKlLnYlShj3juzbcXweOppH0bxaN8eTu/YFrNyj0sPZXcbVGUZNOzUcPrcXoI200lEytbGA1ksUojc5o0Gdrgdbf3KonKKqrNmscnd0eocJrsTqoJ8RjZTU9O/mMga/mOlkHhc91gO6mlye5GqEE1HdsluP8ABpauGBkABLKqGV1yBZjHXcdVaaspikot32NnVzM5nxLwJP8AlCOeht9HkqIp6iMkNDJIn3ztHW7XOWEsb1Jo6YZlpalzVE/2h4TUVDaV9Ixsj4Kpkxa52QEMa7TN8SFfIm0qKYZRjd9UWn4pjLtGUFMw/pOqC4D5BgU3IhLH1bLvDnCkjKk4hiMwnqy3KzKMsdM3q2NvnruojDe2J5E46YqkMFwSZ2K1OIVbQBlbDStuHERi5c422JNvcoo3K2JTSgoo23KPJXoyNSwfA5qTFqiaJoNJVNa92oBjmbe5DfIgn7lRJqXyNZTUoJPlGRiOESvxilrGgcqKCVjzcXDnkW0+Slp6rIUloaNmVzM1fs9weWjpHRVADXmeV4AIPde8luo9FSCaRplkpO0R9Xw7VUNVJWYTkeyc5p6WUlrXP/TjePC43N9PfpDi07iWU4yjpn06np/EOKyDJFhQieftzVDTG31s1tz9yjVPsNGNfe/Iz+EOF3Ujpampl51ZOQZZLWaANmRjo0ferRjW7K5MmqkuEKTCJW41NWkDkvpY42m4uXNfcjL8Ep6rDkvLUfmTmKYdHUwvp5m5o5Glrh8eo9QrNWqKKTi7RpHZ9wrV0VbO+qcJI+SyGGS4u9kbjlu3cd0rOEWnub5ckZRSR0JanOEAQBAEBaqIWyNLHi7SLEKGrVA0yr4YlizS5myRNJdyRma4sHlITbNb0181RYIPa2Q5SW5sMH11nU1mMDWgP17wIBADQRoARqfNYSeSU3HHSrZt9+1bfiWpVbITiWuIY2ibEHTvdpYk5fKQHe5+6xXb4HwmPxUZx8RsoVdP8Gnyv4jz/G+Py+ElCPh1cpcf6MnhrAqiKUy1kvNIFmZjmLL72OgHsbqMvh/CJqWJScu7d/kb+Gy+Opxzyjp7JfqbQFB0FUAQBAEAQBAEAQBAEAQBAEAQBAEAQBAEAQBAEAQBAEAQBAEAQCyAIAgCAIAgCAIAgCAIAgCAIAgCAIDy1oGwUUCgYL3sL7X6+6kij2hIQBAEAQBAEAQBAEAQBAEAQBAEAQBAEAQBAEAQBAEAQBAEAQBAEAQBAEAQBAEAQBAEAQBAEAQBAEAQBAEAQBAEAQBAEAQBAEAQBAEAQBAEAQBAEAQBAEAQBAEAQBAEAQBAEAQBAEAQBAEAQBAEAQBAEAQBAEB//9k="/>
          <p:cNvSpPr>
            <a:spLocks noChangeAspect="1" noChangeArrowheads="1"/>
          </p:cNvSpPr>
          <p:nvPr/>
        </p:nvSpPr>
        <p:spPr bwMode="auto">
          <a:xfrm>
            <a:off x="155575" y="-457200"/>
            <a:ext cx="4762500" cy="9525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8202" name="AutoShape 10" descr="data:image/jpeg;base64,/9j/4AAQSkZJRgABAQAAAQABAAD/2wCEAAkGBxMQDxUPDxMWFRMVFRcXFRcTGRgYFxAYFhUZGBgYFhMaHSggGxslGxUWITEtMSkrLy4uGB8zODMtNzQ5LisBCgoKDg0OGxAQGi8lHyYrLy0tKy0tLS0tLS0vLS0tLS0tKy0tKy0uLS0tMC0tLSstLS0tLS0tLSstLS0tKy0tLf/AABEIAFABkAMBEQACEQEDEQH/xAAbAAEAAQUBAAAAAAAAAAAAAAAABQEDBAYHAv/EAEsQAAEDAgQDBgIFBQoPAAAAAAEAAgMEEQUSITEGE0EHIjJRYZFxgRQjQqGxFTZSdLIkMzVTc3WCkrPwFhclNERUVWNyk8PR0uHx/8QAGQEBAAMBAQAAAAAAAAAAAAAAAAECAwQF/8QAMhEAAgIBAwIEAwcEAwAAAAAAAAECEQMSITFBUQQTMnEiYYEzQpGhwdHwFFLh8SMksf/aAAwDAQACEQMRAD8A7igCAIAgCAIAgCAIAgCAIAgCAIAgCAIAgCAIAgCAIAgCAIAgCAIAgCAIAgCAIAgCAIAgCAIAgCAIAgCAIAgCAIAgCAIAgCAIAgCAIAgCAIAgCAIAgCAIAgCAIAgCAIAgCAIAgCAIAgCAIAgCAIAgCAIAgCAIAgCAIAgCAIAgCAIAgPLnWFzsESvghulbLVPUiS5bfQ2N9OgP4EKqlba7Oi1bJ91Z4NcwSco+K4A8iS0utfzsCkZW2l0Di0k+5kqxBVAEAQBAEAQBAEAQBAEAQBAEAQBAEAQBAEAQBAEAQBAEAQBAEAQBAEAQBAEAQBAEAQBAEAQBAEAQFmqqWxtLnbAE+wv7olboiTSVsjZY5rGR7QWbmLMSQN/FsT6beq2Ulwue5zSxye8uO1/z8CAnr6isqH/k+zGsADn3A5nle4I87aXWTwQT1PZ/I7o5PhrlF7B67mtfRzx/XtcD4iC53V5eNQRbceYsssv/AAJeWrbf5/NkSet3ImYc9MS6d5e0jxXPcsCbZffVZxnl1xjNLd0mr57O/wD2yktMYuV8bknTTiRjZG6tcAR8DquqUXGTi+hSE1OKkuGXVUuCgPPMHmPdAM48wgPSAxHYlCHZDNGHfol7b+17qNSJ0sy1JBQuA3KApzB5j3QHpAULgNygAcDsUBVAeS8eYQDOPMID0CgMeqrYorc2RjL7Z3Nbf3KhtIlJvguxSteMzCHA7FpBB+YQg9E2UgqgKEoATbdAVQFCUALrboCgcDsQgPSAICl0ALrblAUzjzCABwOxQFQboA42FygMaHEYXuysljc7ya9pPsCotE6WZSkgpfogKoCl0BVAEAQBAUKAjpi2cvjc7KGg6ah2umfUbDW24VIZE5bcomeJ6d+GRn5fLhyzZoPd5/eyHpdoI3+dvVa3Fbmbjkar8/8ABDSibDah7KVvNZIA7I0Oe5gF7FwbqNzr1XTHG8sdT2+fBnPxGLG1B89km3X0Mzh2jcc+ISSN5jnaDoOjmuA1BOgtuLDdcvjMM7Sjs47q+H/j5muLPjyR1Rdom3E1P1UoyNsTlN80mltLgaC9+vTZcsVmlOMppJJ3s7trjoqS/P5EzUZRce6o8cOuka11PIQ8RWayRt7PGosfJwsL6ndel4lwk9cdr5XY4vBLLCLxzpqNU11+nSiaXMdxE8WfwfU/yEv7BVZcMtD1I5lwJ2a0Nbh8VTOH535r5XWGjiBYW9FljgnG2dWTxE4yaRtmD9l9BS1EdTCJOZG7M277i9rai3qtFjSMpeInJUyK4rr6nE8RODUUphijbeplbfMb2u3S2guBa+pOu1lnNuUtKLY1GEdcl7GfH2R4YI8hjeTbxl5zE+dhp9yt5SK/1OS7siMMnnwHEYqCaV01FUm0Dn7wuuBa/Sxc0Ebd4EAKqvHKuheSWWLkluh2pYdHVYvhtPMLskEjXAaG2Zux6KciuSQwycccmiWPZDhf8XJ/zHK3lor/AFOTuRXC0L8Lxw4XFK+SmkizhjzflGxIt0Gx8r3CpG4z0lpvXj1vkt9oeERVuPUVNOCWSQuDraHQvOh6bKJq5pDFJxxtokJ+x6jAvTSzwyDwva69j8ND7EfFWeFPqR/VT67lzgXHaqKskwfEnZ5WNzQy9ZWjoSd9NQd9CCmOTT0sjLCLjriWKjh6mr+IKplXEJGspoHNvcWJJB29FNXIKbjjVdya/wAWWF/6q33d/wB1bQinn5O5a4txF1DDTYZhrQ2ec8qC+ogYwDM8/AEKJOqSJxx1Nylwi5hvZxQsbepj+lTO1klqLvc89TYnQeiLGkHnl02IzH+FjhbXYjg94jGM01PcmGpYN+79lwHVRKOndFo5Nfwz/Er2l4iyr4dfUx+CRsTxfpd7dPiD+CZHcL9hgi45aZ0CLwj4D8FqjnNL7Wx+4I/1qn/tAs8nBtg9X0LHbJTiWigids+rhYTvYOJbe3zUZVaJ8O6k38jL4ExiQOkwqtP7qprZXH/SodmSNv1tYH5KYP7rIyxXrjwy12pjuUH840/4uUZenuTg+97Ms9rNKyYYfFKMzH18TXA9Wua4EeyZeF7onw7rU/kZcvZfhhHdpyw9HMe5rm+oIKl44sr58+5g0NXUYRXQ0NVM6opKkltPLJ++QSC1o5HfaBuLFQm4unwWajki5JU0b1WVTYY3yyGzGNLnHyDRcrRs50r2RyXA55qaop8cnJDMQlfHO07QseR9GN/IZbFYK09Xc65JNOC6fxnSeIOGaWvyfS4hJy82S5Iy5rZtv+Eey2cUzmjOUeDn+JcDUDMZpaVtO0RSQTPe257zmkZTe99LrNxWqjoWWflt31N5wLg6joZDNSwiN5blJBJuCQban0C0UUjCWSUlTZDdkdhhzzsPpNR8vrCq4+C+f1fREdhdI7iCR9VVOcMPY8sp4GktFRlOskpG400Hx+dV8e74LyflKlz3J2r7OcNkZkFKxh6Oiu17T0IcOqu4JmazTXUw+EsQqKWtfg9bIZrM5tNM7xyx3sWv83Dz+KiLaelk5EpR1x+prnFlHUOx2apoj9fTUsUrW2/f25iHxn4tJVJp67RrBry0pcNnR+G8bir6WOqhPdeNR1Y7q0+oK1jK1ZzTi4uma9hX5x1n6pB+0VVes0l9kvc3VaGIQBAEBQoCCx1hqAWQauY1+YjbUWyX6km3sudyU8i09Lt/odEVog9XWqX6lqfG6d1OYW2MhZkEIHfBta2XpY/gt7RjTsphMzaMvjqnBjnZXB7vDIAwCwd5tsRb5rseOeXHHRvSprt/s8xZseDLk811btN8NUtvp2+vUuURzSvqWtPJc9ltDd2VjmmUN3I7zR/RuozLTGMHyrv9EX8K9U55Y+l1Xzq7f12/AkKiUS5WxOuQb5m6hmh3PnrsudKuTsbvgrhUreW2K2VzGgOad220v6g23SfNlcbVV2M9VNCK4r/g+p/kJf2Cqy4ZaHqRzLgbhzEp6CKWlxLkRHNlj5ebJZxB71/PVY44y08nVknBSpxs3Hh3hzEYKhstViRqIgDePl5cxI0N79FpGLT3ZjOcGqUaIHgA8rHsTik0keQ5l+rQ9zjb5SM9lTHtJpl8u+OJ0663OY5h20uEj6Clj1mfPdttwLtb7ZnD+qVhm6I6vDbam+C32pU8kuL4bHDJypHCQMktm5ZzN1y9UyK5KhhaWOTZ7x7h7GKamkqGYo+YxtLiwRBhcBvZ1zqBrskoyS2YjPE3WkkeyrCad0P5TbLJPUTC0j5SC6MjxMAG3T4i3RTiivV1KZ5O9NUkY/E35z4f/JO/6iif2kSYfZSOjrc5zmeKPE3FVO2LUwwnmkdO67Q/12+6we+VUdMdsLs91WFSVWP1TYqqWmLaaEl0OW7wSRY5gdOqtVzIUksatXuS/wDgZU/7Wq/aL/xVtL7lPMj/AGowseHIx7DHSkua6CWFrnfakFtT6m4VXtJFo745UdAWpgR+P1DY6SeSTwtieTfyynRVk9mTFNtHLa6nczg1ofvlY74Ay3H3LJ+j+dzri/8AsHX4TdoI8h+C2Rxs0vtbP7hjHU1dPb1+sCpk4NsHq+jKdrP+bUv69T/tJk6DBy/ZmTx9gEkrY66i0rKW7o/9837UTh1B6f8AtJx6rkjFNL4ZcMgOKcejxChw2qh2diFOHN6xvF8zT8FScrUX8zXHBwlJPsyW7TvHhv8AOMP4OVsvC90Uwfe9mbwtTA0HtXeH/QaVms0lbE5g6gR+J3wGYe6yydDfBtqfyLPbDjTGQw0D5OWKp45z/wCLgaRnNvMkgD5pll0J8PBtuXYx+JeMMIq8PkoRUNDTHlj7rrMLR3OnQgJKUWqJhiyRlqo2Xs5x/wCn4dFK43kaOXL552Aan4ix+atjlqiZ5oaZtGDjP5xUX6rUftNUP1kx+yfubqtDE592bxF+D1DGeJ0tW1vxLnAfesoek3y+tfQz+yOoa/B4A3dgcxw6hwcb39VONpx2Izp+YzcloYmhY2eZxJRNZ4oqeV0lujXGwB/v1WT9aN47Yn7l+g/OWp/UYv7RT98h/ZL3ZgYj/kPEPpTRagrHgTgeGlm6SW6NdfX/AOKPRK+jLL/ljXVGfhBvxFWEbfRIPn3ipXrKy+yXubstDEIAgCAIDXOJ5nU7c8LiObdrhcnLpfO39E9P6SvkleF91VP68HNWjMq4ldr6Xf7+5HS4FE2jFSHnmZQ7NfcnoOq4njShdnWTWBvNRCHzXJHdtqBp9ogbk7rTH8atlGk3uWcUc4yMpc7gx77OdfvWy5smb1/Bc3iG3KOK6Te/4cWdXhaSnOraW31/YtYjTtojHLT3BLsro7kiUEE7HqLKHgjgyQePa5JNd0+v05L+fLLinr3qLaft+5J4FBaJsrnF75Wtc9xJ6i4DRs0C5Xr+Il8bilSTaR5Hg8dY1Nu3JJt/t2RJLA6yP4gpnS0k8UYu98T2tG1y5pA1US4LRdNMjOz7CpaPDoqeoAEjM2YA3GriRr81XGmo0y2WSlNtGxq5maVxtwbJUzR19DLyayIaE+GUDYOPQjUdRYkEeWU4XuuTbHlSWmXBHDHceaOWcPic7bmB9mn1y5lGqfYtow/3GVwpwbOKs4nikjZKm1o2N8EG4387GwA213vojjd6pETyLTphwX+K+H56jFaCqiaDFTl/MJIBFyLWHXZWlFuSZEJpQlHuboVoYmg8N8NVOG4pN9HYHUFRZxGYAwu1tZnkNR8CPJZRg4y24N55FOCvlHjjfA65+J09fQRxvMMRb9Y6wzEu6fByicXqTQxyjocZFub/AAhnHLtTU4Ohe03I9Rv+CPzGSvJROcD8Gsw1j3F5mqJdZZXbu1vYAkm1yTvcndWhBRKZMrm/kXMOwiVmM1NY4DkyQRMYbi5cwknT5qUvishyWhL5mzK5mQnFvDkeI0/IkJY4EPikb4oZB4XNVZR1IvjyODtEFBi2L0o5U9CystoJoJWx57dXRvGhVLmull9OOW6dFiswivxctjr2NpKMEOfDG/mS1Fjo18gADW/BKlLnYlShj3juzbcXweOppH0bxaN8eTu/YFrNyj0sPZXcbVGUZNOzUcPrcXoI200lEytbGA1ksUojc5o0Gdrgdbf3KonKKqrNmscnd0eocJrsTqoJ8RjZTU9O/mMga/mOlkHhc91gO6mlye5GqEE1HdsluP8ABpauGBkABLKqGV1yBZjHXcdVaaspikot32NnVzM5nxLwJP8AlCOeht9HkqIp6iMkNDJIn3ztHW7XOWEsb1Jo6YZlpalzVE/2h4TUVDaV9Ixsj4Kpkxa52QEMa7TN8SFfIm0qKYZRjd9UWn4pjLtGUFMw/pOqC4D5BgU3IhLH1bLvDnCkjKk4hiMwnqy3KzKMsdM3q2NvnruojDe2J5E46YqkMFwSZ2K1OIVbQBlbDStuHERi5c422JNvcoo3K2JTSgoo23KPJXoyNSwfA5qTFqiaJoNJVNa92oBjmbe5DfIgn7lRJqXyNZTUoJPlGRiOESvxilrGgcqKCVjzcXDnkW0+Slp6rIUloaNmVzM1fs9weWjpHRVADXmeV4AIPde8luo9FSCaRplkpO0R9Xw7VUNVJWYTkeyc5p6WUlrXP/TjePC43N9PfpDi07iWU4yjpn06np/EOKyDJFhQieftzVDTG31s1tz9yjVPsNGNfe/Iz+EOF3Ujpampl51ZOQZZLWaANmRjo0ferRjW7K5MmqkuEKTCJW41NWkDkvpY42m4uXNfcjL8Ep6rDkvLUfmTmKYdHUwvp5m5o5Glrh8eo9QrNWqKKTi7RpHZ9wrV0VbO+qcJI+SyGGS4u9kbjlu3cd0rOEWnub5ckZRSR0JanOEAQBAEBaqIWyNLHi7SLEKGrVA0yr4YlizS5myRNJdyRma4sHlITbNb0181RYIPa2Q5SW5sMH11nU1mMDWgP17wIBADQRoARqfNYSeSU3HHSrZt9+1bfiWpVbITiWuIY2ibEHTvdpYk5fKQHe5+6xXb4HwmPxUZx8RsoVdP8Gnyv4jz/G+Py+ElCPh1cpcf6MnhrAqiKUy1kvNIFmZjmLL72OgHsbqMvh/CJqWJScu7d/kb+Gy+Opxzyjp7JfqbQFB0FUAQBAEAQBAEAQBAEAQBAEAQBAEAQBAEAQBAEAQBAEAQBAEAQCyAIAgCAIAgCAIAgCAIAgCAIAgCAIDy1oGwUUCgYL3sL7X6+6kij2hIQBAEAQBAEAQBAEAQBAEAQBAEAQBAEAQBAEAQBAEAQBAEAQBAEAQBAEAQBAEAQBAEAQBAEAQBAEAQBAEAQBAEAQBAEAQBAEAQBAEAQBAEAQBAEAQBAEAQBAEAQBAEAQBAEAQBAEAQBAEAQBAEAQBAEAQBAEB//9k="/>
          <p:cNvSpPr>
            <a:spLocks noChangeAspect="1" noChangeArrowheads="1"/>
          </p:cNvSpPr>
          <p:nvPr/>
        </p:nvSpPr>
        <p:spPr bwMode="auto">
          <a:xfrm>
            <a:off x="155575" y="-457200"/>
            <a:ext cx="4762500" cy="952500"/>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8204" name="Picture 12" descr="https://creativecommons.org/wp-content/uploads/2015/02/FordFoundationLogo.jpg"/>
          <p:cNvPicPr>
            <a:picLocks noChangeAspect="1" noChangeArrowheads="1"/>
          </p:cNvPicPr>
          <p:nvPr/>
        </p:nvPicPr>
        <p:blipFill>
          <a:blip r:embed="rId7" cstate="print"/>
          <a:srcRect/>
          <a:stretch>
            <a:fillRect/>
          </a:stretch>
        </p:blipFill>
        <p:spPr bwMode="auto">
          <a:xfrm>
            <a:off x="6983759" y="188640"/>
            <a:ext cx="2160241" cy="432048"/>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8" name="Espaço Reservado para Conteúdo 7"/>
          <p:cNvSpPr>
            <a:spLocks noGrp="1"/>
          </p:cNvSpPr>
          <p:nvPr>
            <p:ph sz="quarter" idx="1"/>
          </p:nvPr>
        </p:nvSpPr>
        <p:spPr>
          <a:xfrm>
            <a:off x="179512" y="1447800"/>
            <a:ext cx="8712968" cy="45720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13" y="952500"/>
            <a:ext cx="7772400" cy="1362075"/>
          </a:xfrm>
        </p:spPr>
        <p:txBody>
          <a:bodyPr anchor="b" anchorCtr="0"/>
          <a:lstStyle>
            <a:lvl1pPr algn="l">
              <a:buNone/>
              <a:defRPr sz="4000" b="0" cap="none">
                <a:solidFill>
                  <a:schemeClr val="accent2"/>
                </a:solidFill>
              </a:defRPr>
            </a:lvl1pPr>
          </a:lstStyle>
          <a:p>
            <a:r>
              <a:rPr kumimoji="0" lang="pt-BR" smtClean="0"/>
              <a:t>Clique para editar o estilo do título mestre</a:t>
            </a:r>
            <a:endParaRPr kumimoji="0" lang="en-US" dirty="0"/>
          </a:p>
        </p:txBody>
      </p:sp>
      <p:sp>
        <p:nvSpPr>
          <p:cNvPr id="3" name="Espaço Reservado para Texto 2"/>
          <p:cNvSpPr>
            <a:spLocks noGrp="1"/>
          </p:cNvSpPr>
          <p:nvPr>
            <p:ph type="body" idx="1"/>
          </p:nvPr>
        </p:nvSpPr>
        <p:spPr>
          <a:xfrm>
            <a:off x="722313" y="2547938"/>
            <a:ext cx="7772400" cy="1338262"/>
          </a:xfrm>
        </p:spPr>
        <p:txBody>
          <a:bodyPr anchor="t" anchorCtr="0"/>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8" name="Retângulo 7"/>
          <p:cNvSpPr/>
          <p:nvPr/>
        </p:nvSpPr>
        <p:spPr>
          <a:xfrm>
            <a:off x="69146" y="2341475"/>
            <a:ext cx="9013781" cy="45719"/>
          </a:xfrm>
          <a:prstGeom prst="rect">
            <a:avLst/>
          </a:prstGeom>
          <a:solidFill>
            <a:schemeClr val="accent2"/>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2" descr="C:\Users\e059234\Documents\Danizilio\profissional_outros_2015-2016\FFord_PDE\PDE_gerais\_IDENTIDADE VISUAL DO MANDATO\Ícones\familia.png"/>
          <p:cNvPicPr>
            <a:picLocks noChangeAspect="1" noChangeArrowheads="1"/>
          </p:cNvPicPr>
          <p:nvPr/>
        </p:nvPicPr>
        <p:blipFill>
          <a:blip r:embed="rId2" cstate="print"/>
          <a:srcRect/>
          <a:stretch>
            <a:fillRect/>
          </a:stretch>
        </p:blipFill>
        <p:spPr bwMode="auto">
          <a:xfrm>
            <a:off x="8334940" y="6021288"/>
            <a:ext cx="845572" cy="804195"/>
          </a:xfrm>
          <a:prstGeom prst="rect">
            <a:avLst/>
          </a:prstGeom>
          <a:noFill/>
        </p:spPr>
      </p:pic>
      <p:cxnSp>
        <p:nvCxnSpPr>
          <p:cNvPr id="13" name="Conector reto 12"/>
          <p:cNvCxnSpPr/>
          <p:nvPr/>
        </p:nvCxnSpPr>
        <p:spPr>
          <a:xfrm>
            <a:off x="1835696" y="6741368"/>
            <a:ext cx="655272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8" name="Picture 3" descr="C:\Users\e059234\Documents\Danizilio\profissional_outros_2015-2016\FFord_PDE\PDE_gerais\_IDENTIDADE VISUAL DO MANDATO\Ícones\metro¦é.png"/>
          <p:cNvPicPr>
            <a:picLocks noChangeAspect="1" noChangeArrowheads="1"/>
          </p:cNvPicPr>
          <p:nvPr/>
        </p:nvPicPr>
        <p:blipFill>
          <a:blip r:embed="rId3" cstate="print"/>
          <a:srcRect/>
          <a:stretch>
            <a:fillRect/>
          </a:stretch>
        </p:blipFill>
        <p:spPr bwMode="auto">
          <a:xfrm>
            <a:off x="-36512" y="5085184"/>
            <a:ext cx="1953566" cy="185797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9" name="Espaço Reservado para Conteúdo 8"/>
          <p:cNvSpPr>
            <a:spLocks noGrp="1"/>
          </p:cNvSpPr>
          <p:nvPr>
            <p:ph sz="quarter" idx="1"/>
          </p:nvPr>
        </p:nvSpPr>
        <p:spPr>
          <a:xfrm>
            <a:off x="179512" y="1447800"/>
            <a:ext cx="4483928" cy="45720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933950" y="1447800"/>
            <a:ext cx="3958530" cy="45720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3050"/>
            <a:ext cx="8435280" cy="1143000"/>
          </a:xfrm>
        </p:spPr>
        <p:txBody>
          <a:bodyPr anchor="b" anchorCtr="0"/>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1520" y="1447800"/>
            <a:ext cx="4176464"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716016" y="1447800"/>
            <a:ext cx="3970784"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11" name="Espaço Reservado para Conteúdo 10"/>
          <p:cNvSpPr>
            <a:spLocks noGrp="1"/>
          </p:cNvSpPr>
          <p:nvPr>
            <p:ph sz="half" idx="2"/>
          </p:nvPr>
        </p:nvSpPr>
        <p:spPr>
          <a:xfrm>
            <a:off x="251520" y="2247900"/>
            <a:ext cx="4176464" cy="38862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dirty="0"/>
          </a:p>
        </p:txBody>
      </p:sp>
      <p:sp>
        <p:nvSpPr>
          <p:cNvPr id="13" name="Espaço Reservado para Conteúdo 12"/>
          <p:cNvSpPr>
            <a:spLocks noGrp="1"/>
          </p:cNvSpPr>
          <p:nvPr>
            <p:ph sz="half" idx="4"/>
          </p:nvPr>
        </p:nvSpPr>
        <p:spPr>
          <a:xfrm>
            <a:off x="4716016" y="2247900"/>
            <a:ext cx="3970784" cy="38862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251520" y="273050"/>
            <a:ext cx="8435280" cy="1143000"/>
          </a:xfrm>
        </p:spPr>
        <p:txBody>
          <a:bodyPr anchor="t" anchorCtr="0">
            <a:normAutofit/>
          </a:bodyPr>
          <a:lstStyle>
            <a:lvl1pPr algn="l">
              <a:buNone/>
              <a:defRPr sz="3600" b="1"/>
            </a:lvl1pPr>
          </a:lstStyle>
          <a:p>
            <a:r>
              <a:rPr kumimoji="0" lang="pt-BR" smtClean="0"/>
              <a:t>Clique para editar o estilo do título mestre</a:t>
            </a:r>
            <a:endParaRPr kumimoji="0" lang="en-US" dirty="0"/>
          </a:p>
        </p:txBody>
      </p:sp>
      <p:sp>
        <p:nvSpPr>
          <p:cNvPr id="3" name="Espaço Reservado para Texto 2"/>
          <p:cNvSpPr>
            <a:spLocks noGrp="1"/>
          </p:cNvSpPr>
          <p:nvPr>
            <p:ph type="body" idx="2"/>
          </p:nvPr>
        </p:nvSpPr>
        <p:spPr>
          <a:xfrm>
            <a:off x="251520" y="1600200"/>
            <a:ext cx="256788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11" name="Espaço Reservado para Conteúdo 10"/>
          <p:cNvSpPr>
            <a:spLocks noGrp="1"/>
          </p:cNvSpPr>
          <p:nvPr>
            <p:ph sz="quarter" idx="1"/>
          </p:nvPr>
        </p:nvSpPr>
        <p:spPr>
          <a:xfrm>
            <a:off x="2971800" y="1600200"/>
            <a:ext cx="5715000" cy="4495800"/>
          </a:xfrm>
        </p:spPr>
        <p:txBody>
          <a:bodyPr vert="horz"/>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dirty="0"/>
          </a:p>
        </p:txBody>
      </p:sp>
      <p:pic>
        <p:nvPicPr>
          <p:cNvPr id="4098" name="Picture 2" descr="C:\Users\e059234\Documents\Danizilio\profissional_outros_2015-2016\FFord_PDE\PDE_gerais\_IDENTIDADE VISUAL DO MANDATO\Ícones\bicicleta.png"/>
          <p:cNvPicPr>
            <a:picLocks noChangeAspect="1" noChangeArrowheads="1"/>
          </p:cNvPicPr>
          <p:nvPr/>
        </p:nvPicPr>
        <p:blipFill>
          <a:blip r:embed="rId2" cstate="print"/>
          <a:srcRect/>
          <a:stretch>
            <a:fillRect/>
          </a:stretch>
        </p:blipFill>
        <p:spPr bwMode="auto">
          <a:xfrm>
            <a:off x="8105664" y="5877272"/>
            <a:ext cx="1074848" cy="1022251"/>
          </a:xfrm>
          <a:prstGeom prst="rect">
            <a:avLst/>
          </a:prstGeom>
          <a:noFill/>
        </p:spPr>
      </p:pic>
      <p:cxnSp>
        <p:nvCxnSpPr>
          <p:cNvPr id="12" name="Conector reto 11"/>
          <p:cNvCxnSpPr/>
          <p:nvPr/>
        </p:nvCxnSpPr>
        <p:spPr>
          <a:xfrm>
            <a:off x="1259632" y="6741368"/>
            <a:ext cx="7128792"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9" name="Picture 3" descr="C:\Users\e059234\Documents\Danizilio\profissional_outros_2015-2016\FFord_PDE\PDE_gerais\_IDENTIDADE VISUAL DO MANDATO\Ícones\CEU.png"/>
          <p:cNvPicPr>
            <a:picLocks noChangeAspect="1" noChangeArrowheads="1"/>
          </p:cNvPicPr>
          <p:nvPr/>
        </p:nvPicPr>
        <p:blipFill>
          <a:blip r:embed="rId3" cstate="print"/>
          <a:srcRect r="13223"/>
          <a:stretch>
            <a:fillRect/>
          </a:stretch>
        </p:blipFill>
        <p:spPr bwMode="auto">
          <a:xfrm>
            <a:off x="-13988" y="5373216"/>
            <a:ext cx="1379725" cy="1512168"/>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179512" y="125760"/>
            <a:ext cx="8666112" cy="1143000"/>
          </a:xfrm>
          <a:prstGeom prst="rect">
            <a:avLst/>
          </a:prstGeom>
        </p:spPr>
        <p:txBody>
          <a:bodyPr bIns="91440" anchor="t" anchorCtr="0">
            <a:normAutofit/>
          </a:bodyPr>
          <a:lstStyle/>
          <a:p>
            <a:r>
              <a:rPr kumimoji="0" lang="pt-BR" dirty="0" smtClean="0"/>
              <a:t>Clique para editar o estilo do título mestre</a:t>
            </a:r>
            <a:endParaRPr kumimoji="0" lang="en-US" dirty="0"/>
          </a:p>
        </p:txBody>
      </p:sp>
      <p:sp>
        <p:nvSpPr>
          <p:cNvPr id="13" name="Espaço Reservado para Texto 12"/>
          <p:cNvSpPr>
            <a:spLocks noGrp="1"/>
          </p:cNvSpPr>
          <p:nvPr>
            <p:ph type="body" idx="1"/>
          </p:nvPr>
        </p:nvSpPr>
        <p:spPr>
          <a:xfrm>
            <a:off x="179512" y="1447800"/>
            <a:ext cx="8712968" cy="4572000"/>
          </a:xfrm>
          <a:prstGeom prst="rect">
            <a:avLst/>
          </a:prstGeom>
        </p:spPr>
        <p:txBody>
          <a:bodyPr>
            <a:normAutofit/>
          </a:bodyPr>
          <a:lstStyle/>
          <a:p>
            <a:pPr lvl="0" eaLnBrk="1" latinLnBrk="0" hangingPunct="1"/>
            <a:r>
              <a:rPr kumimoji="0" lang="pt-BR" dirty="0" smtClean="0"/>
              <a:t>Clique para editar os estilos do texto mestre</a:t>
            </a:r>
          </a:p>
          <a:p>
            <a:pPr lvl="1" eaLnBrk="1" latinLnBrk="0" hangingPunct="1"/>
            <a:r>
              <a:rPr kumimoji="0" lang="pt-BR" dirty="0" smtClean="0"/>
              <a:t>Segundo nível</a:t>
            </a:r>
          </a:p>
          <a:p>
            <a:pPr lvl="2" eaLnBrk="1" latinLnBrk="0" hangingPunct="1"/>
            <a:r>
              <a:rPr kumimoji="0" lang="pt-BR" dirty="0" smtClean="0"/>
              <a:t>Terceiro nível</a:t>
            </a:r>
          </a:p>
          <a:p>
            <a:pPr lvl="3" eaLnBrk="1" latinLnBrk="0" hangingPunct="1"/>
            <a:r>
              <a:rPr kumimoji="0" lang="pt-BR" dirty="0" smtClean="0"/>
              <a:t>Quarto nível</a:t>
            </a:r>
          </a:p>
          <a:p>
            <a:pPr lvl="4" eaLnBrk="1" latinLnBrk="0" hangingPunct="1"/>
            <a:r>
              <a:rPr kumimoji="0" lang="pt-BR" dirty="0" smtClean="0"/>
              <a:t>Quinto nível</a:t>
            </a:r>
            <a:endParaRPr kumimoji="0" lang="en-US" dirty="0"/>
          </a:p>
        </p:txBody>
      </p:sp>
      <p:cxnSp>
        <p:nvCxnSpPr>
          <p:cNvPr id="11" name="Conector reto 10"/>
          <p:cNvCxnSpPr/>
          <p:nvPr/>
        </p:nvCxnSpPr>
        <p:spPr>
          <a:xfrm>
            <a:off x="1691680" y="6741368"/>
            <a:ext cx="6552728" cy="0"/>
          </a:xfrm>
          <a:prstGeom prst="line">
            <a:avLst/>
          </a:prstGeom>
          <a:ln w="63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descr="C:\Users\e059234\Documents\Danizilio\profissional_outros_2015-2016\FFord_PDE\PDE_gerais\_IDENTIDADE VISUAL DO MANDATO\Ícones\plano_diretor-01.png"/>
          <p:cNvPicPr>
            <a:picLocks noChangeAspect="1" noChangeArrowheads="1"/>
          </p:cNvPicPr>
          <p:nvPr/>
        </p:nvPicPr>
        <p:blipFill>
          <a:blip r:embed="rId10" cstate="print">
            <a:clrChange>
              <a:clrFrom>
                <a:srgbClr val="FFFFFF"/>
              </a:clrFrom>
              <a:clrTo>
                <a:srgbClr val="FFFFFF">
                  <a:alpha val="0"/>
                </a:srgbClr>
              </a:clrTo>
            </a:clrChange>
          </a:blip>
          <a:srcRect t="39606"/>
          <a:stretch>
            <a:fillRect/>
          </a:stretch>
        </p:blipFill>
        <p:spPr bwMode="auto">
          <a:xfrm flipH="1">
            <a:off x="0" y="5863716"/>
            <a:ext cx="1691680" cy="1021668"/>
          </a:xfrm>
          <a:prstGeom prst="rect">
            <a:avLst/>
          </a:prstGeom>
          <a:noFill/>
        </p:spPr>
      </p:pic>
      <p:pic>
        <p:nvPicPr>
          <p:cNvPr id="24" name="Picture 2" descr="C:\Users\e059234\Documents\Danizilio\profissional_outros_2015-2016\FFord_PDE\PDE_gerais\_IDENTIDADE VISUAL DO MANDATO\Ícones\bicicleta.png"/>
          <p:cNvPicPr>
            <a:picLocks noChangeAspect="1" noChangeArrowheads="1"/>
          </p:cNvPicPr>
          <p:nvPr/>
        </p:nvPicPr>
        <p:blipFill>
          <a:blip r:embed="rId11" cstate="print"/>
          <a:srcRect/>
          <a:stretch>
            <a:fillRect/>
          </a:stretch>
        </p:blipFill>
        <p:spPr bwMode="auto">
          <a:xfrm>
            <a:off x="8181377" y="5949280"/>
            <a:ext cx="999135" cy="95024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kumimoji="0" sz="3600" b="1" kern="1200">
          <a:solidFill>
            <a:schemeClr val="accent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400" kern="1200">
          <a:solidFill>
            <a:schemeClr val="tx1"/>
          </a:solidFill>
          <a:latin typeface="Calibri" pitchFamily="34" charset="0"/>
          <a:ea typeface="+mn-ea"/>
          <a:cs typeface="+mn-cs"/>
        </a:defRPr>
      </a:lvl1pPr>
      <a:lvl2pPr marL="548640" indent="-228600" algn="l" rtl="0" eaLnBrk="1" latinLnBrk="0" hangingPunct="1">
        <a:spcBef>
          <a:spcPts val="370"/>
        </a:spcBef>
        <a:buClr>
          <a:schemeClr val="accent2"/>
        </a:buClr>
        <a:buSzPct val="85000"/>
        <a:buFont typeface="Wingdings 2"/>
        <a:buChar char=""/>
        <a:defRPr kumimoji="0" sz="2200" kern="1200">
          <a:solidFill>
            <a:schemeClr val="tx1"/>
          </a:solidFill>
          <a:latin typeface="Calibri" pitchFamily="34" charset="0"/>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Calibri" pitchFamily="34" charset="0"/>
          <a:ea typeface="+mn-ea"/>
          <a:cs typeface="+mn-cs"/>
        </a:defRPr>
      </a:lvl3pPr>
      <a:lvl4pPr marL="1097280" indent="-228600" algn="l" rtl="0" eaLnBrk="1" latinLnBrk="0" hangingPunct="1">
        <a:spcBef>
          <a:spcPts val="370"/>
        </a:spcBef>
        <a:buClr>
          <a:schemeClr val="accent3"/>
        </a:buClr>
        <a:buSzPct val="80000"/>
        <a:buFont typeface="Wingdings 2"/>
        <a:buChar char=""/>
        <a:defRPr kumimoji="0" sz="1800" kern="1200">
          <a:solidFill>
            <a:schemeClr val="tx1"/>
          </a:solidFill>
          <a:latin typeface="Calibri" pitchFamily="34" charset="0"/>
          <a:ea typeface="+mn-ea"/>
          <a:cs typeface="+mn-cs"/>
        </a:defRPr>
      </a:lvl4pPr>
      <a:lvl5pPr marL="1371600" indent="-228600" algn="l" rtl="0" eaLnBrk="1" latinLnBrk="0" hangingPunct="1">
        <a:spcBef>
          <a:spcPts val="370"/>
        </a:spcBef>
        <a:buClr>
          <a:schemeClr val="accent3"/>
        </a:buClr>
        <a:buFontTx/>
        <a:buChar char="o"/>
        <a:defRPr kumimoji="0" sz="1800" kern="1200">
          <a:solidFill>
            <a:schemeClr val="tx1"/>
          </a:solidFill>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normAutofit fontScale="92500" lnSpcReduction="20000"/>
          </a:bodyPr>
          <a:lstStyle/>
          <a:p>
            <a:r>
              <a:rPr lang="pt-BR" dirty="0" smtClean="0"/>
              <a:t>Escola de Fé e Política Waldemar Rossi</a:t>
            </a:r>
          </a:p>
          <a:p>
            <a:r>
              <a:rPr lang="pt-BR" dirty="0" smtClean="0"/>
              <a:t>Edilson Mineiro</a:t>
            </a:r>
          </a:p>
          <a:p>
            <a:r>
              <a:rPr lang="pt-BR" dirty="0" smtClean="0"/>
              <a:t>emineiro@uol.com.br</a:t>
            </a:r>
            <a:endParaRPr lang="pt-BR" dirty="0"/>
          </a:p>
        </p:txBody>
      </p:sp>
      <p:sp>
        <p:nvSpPr>
          <p:cNvPr id="2" name="Título 1"/>
          <p:cNvSpPr>
            <a:spLocks noGrp="1"/>
          </p:cNvSpPr>
          <p:nvPr>
            <p:ph type="ctrTitle"/>
          </p:nvPr>
        </p:nvSpPr>
        <p:spPr>
          <a:xfrm>
            <a:off x="0" y="1428736"/>
            <a:ext cx="9144000" cy="1547219"/>
          </a:xfrm>
          <a:solidFill>
            <a:srgbClr val="FF0000"/>
          </a:solidFill>
        </p:spPr>
        <p:txBody>
          <a:bodyPr/>
          <a:lstStyle/>
          <a:p>
            <a:r>
              <a:rPr lang="pt-BR" dirty="0" smtClean="0"/>
              <a:t>Aula 2| Plano Diretor Estratégico</a:t>
            </a:r>
            <a:endParaRPr lang="pt-B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Outorga onerosa do direito de construir</a:t>
            </a:r>
            <a:endParaRPr lang="pt-BR" dirty="0"/>
          </a:p>
        </p:txBody>
      </p:sp>
      <p:sp>
        <p:nvSpPr>
          <p:cNvPr id="3" name="Espaço Reservado para Conteúdo 2"/>
          <p:cNvSpPr>
            <a:spLocks noGrp="1"/>
          </p:cNvSpPr>
          <p:nvPr>
            <p:ph sz="quarter" idx="1"/>
          </p:nvPr>
        </p:nvSpPr>
        <p:spPr/>
        <p:txBody>
          <a:bodyPr/>
          <a:lstStyle/>
          <a:p>
            <a:endParaRPr lang="pt-B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1648" y="908720"/>
            <a:ext cx="8136904" cy="55204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084899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quadro_6-0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476250"/>
            <a:ext cx="4159250" cy="610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descr="quadro_6-0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827" y="476250"/>
            <a:ext cx="4159250" cy="6103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950715" y="6269038"/>
            <a:ext cx="1727200"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pt-BR" altLang="pt-BR" sz="1000" b="1"/>
              <a:t>RESIDENCIAL</a:t>
            </a:r>
          </a:p>
          <a:p>
            <a:pPr algn="ctr" eaLnBrk="1" hangingPunct="1">
              <a:spcBef>
                <a:spcPct val="50000"/>
              </a:spcBef>
            </a:pPr>
            <a:endParaRPr lang="pt-BR" altLang="pt-BR" sz="1000" b="1"/>
          </a:p>
        </p:txBody>
      </p:sp>
      <p:sp>
        <p:nvSpPr>
          <p:cNvPr id="7" name="Text Box 8"/>
          <p:cNvSpPr txBox="1">
            <a:spLocks noChangeArrowheads="1"/>
          </p:cNvSpPr>
          <p:nvPr/>
        </p:nvSpPr>
        <p:spPr bwMode="auto">
          <a:xfrm>
            <a:off x="5198865" y="6273800"/>
            <a:ext cx="1439862" cy="473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spcBef>
                <a:spcPct val="50000"/>
              </a:spcBef>
            </a:pPr>
            <a:r>
              <a:rPr lang="pt-BR" altLang="pt-BR" sz="1000" b="1"/>
              <a:t>NÃO-RESIDENCIAL</a:t>
            </a:r>
          </a:p>
          <a:p>
            <a:pPr eaLnBrk="1" hangingPunct="1">
              <a:spcBef>
                <a:spcPct val="50000"/>
              </a:spcBef>
            </a:pPr>
            <a:endParaRPr lang="pt-BR" altLang="pt-BR" sz="1000" b="1"/>
          </a:p>
        </p:txBody>
      </p:sp>
      <p:sp>
        <p:nvSpPr>
          <p:cNvPr id="2" name="Título 1"/>
          <p:cNvSpPr>
            <a:spLocks noGrp="1"/>
          </p:cNvSpPr>
          <p:nvPr>
            <p:ph type="title"/>
          </p:nvPr>
        </p:nvSpPr>
        <p:spPr/>
        <p:txBody>
          <a:bodyPr/>
          <a:lstStyle/>
          <a:p>
            <a:pPr algn="ctr"/>
            <a:r>
              <a:rPr lang="pt-BR" dirty="0" smtClean="0"/>
              <a:t>Outorga onerosa do direito de construir</a:t>
            </a:r>
            <a:endParaRPr lang="pt-BR" dirty="0"/>
          </a:p>
        </p:txBody>
      </p:sp>
    </p:spTree>
    <p:extLst>
      <p:ext uri="{BB962C8B-B14F-4D97-AF65-F5344CB8AC3E}">
        <p14:creationId xmlns="" xmlns:p14="http://schemas.microsoft.com/office/powerpoint/2010/main" val="53559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normAutofit fontScale="90000"/>
          </a:bodyPr>
          <a:lstStyle/>
          <a:p>
            <a:pPr algn="ctr"/>
            <a:r>
              <a:rPr lang="pt-BR" dirty="0" smtClean="0">
                <a:solidFill>
                  <a:schemeClr val="bg1"/>
                </a:solidFill>
              </a:rPr>
              <a:t>Fundo de Desenvolvimento Urbano - FUNDURB</a:t>
            </a:r>
            <a:endParaRPr lang="pt-BR" dirty="0">
              <a:solidFill>
                <a:schemeClr val="bg1"/>
              </a:solidFill>
            </a:endParaRPr>
          </a:p>
        </p:txBody>
      </p:sp>
      <p:pic>
        <p:nvPicPr>
          <p:cNvPr id="2050"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980728"/>
            <a:ext cx="8755899" cy="51845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76081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lstStyle/>
          <a:p>
            <a:pPr algn="ctr"/>
            <a:r>
              <a:rPr lang="pt-BR" dirty="0" smtClean="0">
                <a:solidFill>
                  <a:schemeClr val="bg1"/>
                </a:solidFill>
              </a:rPr>
              <a:t>Operações</a:t>
            </a:r>
            <a:r>
              <a:rPr lang="pt-BR" dirty="0" smtClean="0"/>
              <a:t> </a:t>
            </a:r>
            <a:r>
              <a:rPr lang="pt-BR" dirty="0" smtClean="0">
                <a:solidFill>
                  <a:schemeClr val="bg1"/>
                </a:solidFill>
              </a:rPr>
              <a:t>Urbanas </a:t>
            </a:r>
            <a:r>
              <a:rPr lang="pt-BR" dirty="0">
                <a:solidFill>
                  <a:schemeClr val="bg1"/>
                </a:solidFill>
              </a:rPr>
              <a:t>C</a:t>
            </a:r>
            <a:r>
              <a:rPr lang="pt-BR" dirty="0" smtClean="0">
                <a:solidFill>
                  <a:schemeClr val="bg1"/>
                </a:solidFill>
              </a:rPr>
              <a:t>onsorciadas</a:t>
            </a:r>
            <a:endParaRPr lang="pt-BR" dirty="0">
              <a:solidFill>
                <a:schemeClr val="bg1"/>
              </a:solidFill>
            </a:endParaRPr>
          </a:p>
        </p:txBody>
      </p:sp>
      <p:sp>
        <p:nvSpPr>
          <p:cNvPr id="3" name="Espaço Reservado para Conteúdo 2"/>
          <p:cNvSpPr>
            <a:spLocks noGrp="1"/>
          </p:cNvSpPr>
          <p:nvPr>
            <p:ph sz="quarter" idx="1"/>
          </p:nvPr>
        </p:nvSpPr>
        <p:spPr/>
        <p:txBody>
          <a:bodyPr/>
          <a:lstStyle/>
          <a:p>
            <a:pPr marL="0" indent="0">
              <a:buNone/>
            </a:pPr>
            <a:r>
              <a:rPr lang="pt-BR" b="1" dirty="0" err="1" smtClean="0"/>
              <a:t>Macroárea</a:t>
            </a:r>
            <a:r>
              <a:rPr lang="pt-BR" b="1" dirty="0" smtClean="0"/>
              <a:t> de Estruturação Metropolitana</a:t>
            </a:r>
          </a:p>
          <a:p>
            <a:pPr marL="0" indent="0">
              <a:buNone/>
            </a:pPr>
            <a:endParaRPr lang="pt-BR" dirty="0"/>
          </a:p>
          <a:p>
            <a:pPr marL="0" indent="0">
              <a:buNone/>
            </a:pPr>
            <a:r>
              <a:rPr lang="pt-BR" b="1" dirty="0" smtClean="0"/>
              <a:t>Novas operações nos subsetores da MEM</a:t>
            </a:r>
          </a:p>
          <a:p>
            <a:pPr marL="0" indent="0">
              <a:buNone/>
            </a:pPr>
            <a:r>
              <a:rPr lang="pt-BR" dirty="0" smtClean="0"/>
              <a:t>Arco Tamanduateí  -  OUC Bairros do Tamanduateí (pl na Câmara)</a:t>
            </a:r>
          </a:p>
          <a:p>
            <a:pPr marL="0" indent="0">
              <a:buNone/>
            </a:pPr>
            <a:r>
              <a:rPr lang="pt-BR" dirty="0" smtClean="0"/>
              <a:t>Arco Tietê </a:t>
            </a:r>
            <a:r>
              <a:rPr lang="pt-BR" dirty="0" smtClean="0">
                <a:solidFill>
                  <a:srgbClr val="0070C0"/>
                </a:solidFill>
              </a:rPr>
              <a:t>(2016)</a:t>
            </a:r>
          </a:p>
          <a:p>
            <a:pPr marL="0" indent="0">
              <a:buNone/>
            </a:pPr>
            <a:r>
              <a:rPr lang="pt-BR" dirty="0" smtClean="0"/>
              <a:t>Arco </a:t>
            </a:r>
            <a:r>
              <a:rPr lang="pt-BR" dirty="0" err="1" smtClean="0"/>
              <a:t>Jurubatuba</a:t>
            </a:r>
            <a:r>
              <a:rPr lang="pt-BR" dirty="0" smtClean="0"/>
              <a:t> </a:t>
            </a:r>
            <a:r>
              <a:rPr lang="pt-BR" dirty="0" smtClean="0">
                <a:solidFill>
                  <a:srgbClr val="0070C0"/>
                </a:solidFill>
              </a:rPr>
              <a:t>(2017)</a:t>
            </a:r>
          </a:p>
          <a:p>
            <a:pPr marL="0" indent="0">
              <a:buNone/>
            </a:pPr>
            <a:r>
              <a:rPr lang="pt-BR" dirty="0" smtClean="0"/>
              <a:t>Arco Pinheiros  </a:t>
            </a:r>
            <a:r>
              <a:rPr lang="pt-BR" dirty="0" smtClean="0">
                <a:solidFill>
                  <a:srgbClr val="0070C0"/>
                </a:solidFill>
              </a:rPr>
              <a:t>(2018)</a:t>
            </a:r>
          </a:p>
          <a:p>
            <a:pPr marL="0" indent="0">
              <a:buNone/>
            </a:pPr>
            <a:r>
              <a:rPr lang="pt-BR" dirty="0" smtClean="0"/>
              <a:t>Eixo Noroeste e </a:t>
            </a:r>
            <a:r>
              <a:rPr lang="pt-BR" dirty="0" err="1" smtClean="0"/>
              <a:t>Jacú</a:t>
            </a:r>
            <a:r>
              <a:rPr lang="pt-BR" dirty="0" smtClean="0"/>
              <a:t>- Pêssego</a:t>
            </a:r>
          </a:p>
          <a:p>
            <a:pPr marL="0" indent="0">
              <a:buNone/>
            </a:pPr>
            <a:endParaRPr lang="pt-BR" dirty="0">
              <a:solidFill>
                <a:srgbClr val="0070C0"/>
              </a:solidFill>
            </a:endParaRPr>
          </a:p>
        </p:txBody>
      </p:sp>
    </p:spTree>
    <p:extLst>
      <p:ext uri="{BB962C8B-B14F-4D97-AF65-F5344CB8AC3E}">
        <p14:creationId xmlns="" xmlns:p14="http://schemas.microsoft.com/office/powerpoint/2010/main" val="1214941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normAutofit fontScale="90000"/>
          </a:bodyPr>
          <a:lstStyle/>
          <a:p>
            <a:pPr algn="ctr"/>
            <a:r>
              <a:rPr lang="pt-BR" dirty="0">
                <a:solidFill>
                  <a:schemeClr val="bg1"/>
                </a:solidFill>
              </a:rPr>
              <a:t>Operações Urbanas </a:t>
            </a:r>
            <a:r>
              <a:rPr lang="pt-BR" dirty="0" smtClean="0">
                <a:solidFill>
                  <a:schemeClr val="bg1"/>
                </a:solidFill>
              </a:rPr>
              <a:t>Consorciadas</a:t>
            </a:r>
            <a:br>
              <a:rPr lang="pt-BR" dirty="0" smtClean="0">
                <a:solidFill>
                  <a:schemeClr val="bg1"/>
                </a:solidFill>
              </a:rPr>
            </a:br>
            <a:r>
              <a:rPr lang="pt-BR" dirty="0" smtClean="0">
                <a:solidFill>
                  <a:schemeClr val="bg1"/>
                </a:solidFill>
              </a:rPr>
              <a:t>objetivos</a:t>
            </a:r>
            <a:endParaRPr lang="pt-BR" dirty="0">
              <a:solidFill>
                <a:schemeClr val="bg1"/>
              </a:solidFill>
            </a:endParaRPr>
          </a:p>
        </p:txBody>
      </p:sp>
      <p:sp>
        <p:nvSpPr>
          <p:cNvPr id="3" name="Espaço Reservado para Conteúdo 2"/>
          <p:cNvSpPr>
            <a:spLocks noGrp="1"/>
          </p:cNvSpPr>
          <p:nvPr>
            <p:ph sz="quarter" idx="1"/>
          </p:nvPr>
        </p:nvSpPr>
        <p:spPr>
          <a:xfrm>
            <a:off x="467544" y="1530002"/>
            <a:ext cx="8424936" cy="5256584"/>
          </a:xfrm>
        </p:spPr>
        <p:txBody>
          <a:bodyPr>
            <a:normAutofit fontScale="92500" lnSpcReduction="20000"/>
          </a:bodyPr>
          <a:lstStyle/>
          <a:p>
            <a:r>
              <a:rPr lang="pt-BR" b="1" dirty="0"/>
              <a:t>P</a:t>
            </a:r>
            <a:r>
              <a:rPr lang="pt-BR" b="1" dirty="0" smtClean="0"/>
              <a:t>romover</a:t>
            </a:r>
            <a:r>
              <a:rPr lang="pt-BR" b="1" dirty="0"/>
              <a:t>, em um determinado perímetro, transformações urbanísticas estruturais, melhorias sociais e valorização </a:t>
            </a:r>
            <a:r>
              <a:rPr lang="pt-BR" b="1" dirty="0" smtClean="0"/>
              <a:t>ambiental</a:t>
            </a:r>
          </a:p>
          <a:p>
            <a:r>
              <a:rPr lang="pt-BR" dirty="0" smtClean="0"/>
              <a:t>Otimizar a ocupação de áreas subutilizadas</a:t>
            </a:r>
          </a:p>
          <a:p>
            <a:r>
              <a:rPr lang="pt-BR" dirty="0" smtClean="0"/>
              <a:t>Implantar equipamentos estratégicos</a:t>
            </a:r>
          </a:p>
          <a:p>
            <a:r>
              <a:rPr lang="pt-BR" dirty="0" smtClean="0"/>
              <a:t>Ampliar e melhorar o sistema de transporte coletivo, as redes de infraestrutura e o sistema viário estrutural</a:t>
            </a:r>
          </a:p>
          <a:p>
            <a:r>
              <a:rPr lang="pt-BR" dirty="0" smtClean="0"/>
              <a:t>Promover a recuperação ambiental de áreas contaminadas e áreas passíveis de inundação</a:t>
            </a:r>
          </a:p>
          <a:p>
            <a:r>
              <a:rPr lang="pt-BR" dirty="0" smtClean="0"/>
              <a:t>Implantar equipamentos públicos sociais, espaços públicos e áreas verdes</a:t>
            </a:r>
          </a:p>
          <a:p>
            <a:r>
              <a:rPr lang="pt-BR" dirty="0" smtClean="0"/>
              <a:t>Promover empreendimentos de HIS e urbanizar e regularizar assentamentos precários</a:t>
            </a:r>
          </a:p>
          <a:p>
            <a:r>
              <a:rPr lang="pt-BR" dirty="0" smtClean="0"/>
              <a:t>Proteger, recuperar e valorizar o patrimônio ambiental, histórico e cultural</a:t>
            </a:r>
          </a:p>
          <a:p>
            <a:r>
              <a:rPr lang="pt-BR" dirty="0" smtClean="0"/>
              <a:t>Promover o desenvolvimento econômico e a dinamização de áreas visando à geração de empregos</a:t>
            </a:r>
          </a:p>
          <a:p>
            <a:pPr marL="0" indent="0">
              <a:buNone/>
            </a:pPr>
            <a:endParaRPr lang="pt-BR" dirty="0" smtClean="0"/>
          </a:p>
          <a:p>
            <a:pPr marL="0" indent="0">
              <a:buNone/>
            </a:pPr>
            <a:endParaRPr lang="pt-BR" dirty="0"/>
          </a:p>
        </p:txBody>
      </p:sp>
    </p:spTree>
    <p:extLst>
      <p:ext uri="{BB962C8B-B14F-4D97-AF65-F5344CB8AC3E}">
        <p14:creationId xmlns="" xmlns:p14="http://schemas.microsoft.com/office/powerpoint/2010/main" val="219085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normAutofit fontScale="90000"/>
          </a:bodyPr>
          <a:lstStyle/>
          <a:p>
            <a:pPr algn="ctr"/>
            <a:r>
              <a:rPr lang="pt-BR" dirty="0">
                <a:solidFill>
                  <a:schemeClr val="bg1"/>
                </a:solidFill>
              </a:rPr>
              <a:t>Operações</a:t>
            </a:r>
            <a:r>
              <a:rPr lang="pt-BR" dirty="0"/>
              <a:t> </a:t>
            </a:r>
            <a:r>
              <a:rPr lang="pt-BR" dirty="0">
                <a:solidFill>
                  <a:schemeClr val="bg1"/>
                </a:solidFill>
              </a:rPr>
              <a:t>Urbanas Consorciadas</a:t>
            </a:r>
            <a:br>
              <a:rPr lang="pt-BR" dirty="0">
                <a:solidFill>
                  <a:schemeClr val="bg1"/>
                </a:solidFill>
              </a:rPr>
            </a:br>
            <a:r>
              <a:rPr lang="pt-BR" dirty="0" smtClean="0">
                <a:solidFill>
                  <a:schemeClr val="bg1"/>
                </a:solidFill>
              </a:rPr>
              <a:t>conteúdo mínimo</a:t>
            </a:r>
            <a:endParaRPr lang="pt-BR" dirty="0">
              <a:solidFill>
                <a:schemeClr val="bg1"/>
              </a:solidFill>
            </a:endParaRPr>
          </a:p>
        </p:txBody>
      </p:sp>
      <p:sp>
        <p:nvSpPr>
          <p:cNvPr id="3" name="Espaço Reservado para Conteúdo 2"/>
          <p:cNvSpPr>
            <a:spLocks noGrp="1"/>
          </p:cNvSpPr>
          <p:nvPr>
            <p:ph sz="quarter" idx="1"/>
          </p:nvPr>
        </p:nvSpPr>
        <p:spPr/>
        <p:txBody>
          <a:bodyPr>
            <a:normAutofit fontScale="85000" lnSpcReduction="10000"/>
          </a:bodyPr>
          <a:lstStyle/>
          <a:p>
            <a:r>
              <a:rPr lang="pt-BR" dirty="0" smtClean="0"/>
              <a:t>perímetro </a:t>
            </a:r>
            <a:r>
              <a:rPr lang="pt-BR" dirty="0"/>
              <a:t>de abrangência da Operação Urbana Consorciada;</a:t>
            </a:r>
          </a:p>
          <a:p>
            <a:r>
              <a:rPr lang="pt-BR" dirty="0" smtClean="0"/>
              <a:t>perímetro </a:t>
            </a:r>
            <a:r>
              <a:rPr lang="pt-BR" dirty="0"/>
              <a:t>expandido </a:t>
            </a:r>
            <a:r>
              <a:rPr lang="pt-BR" dirty="0" smtClean="0"/>
              <a:t>– investimentos  - </a:t>
            </a:r>
            <a:r>
              <a:rPr lang="pt-BR" dirty="0"/>
              <a:t>necessidades habitacionais da população de baixa renda e melhorem as condições dos sistemas ambientais, de drenagem, de saneamento e de mobilidade, entre outros;</a:t>
            </a:r>
          </a:p>
          <a:p>
            <a:r>
              <a:rPr lang="pt-BR" dirty="0" smtClean="0"/>
              <a:t>finalidade </a:t>
            </a:r>
            <a:r>
              <a:rPr lang="pt-BR" dirty="0"/>
              <a:t>da Operação Urbana Consorciada;</a:t>
            </a:r>
          </a:p>
          <a:p>
            <a:r>
              <a:rPr lang="pt-BR" dirty="0" smtClean="0"/>
              <a:t>plano </a:t>
            </a:r>
            <a:r>
              <a:rPr lang="pt-BR" dirty="0"/>
              <a:t>urbanístico;</a:t>
            </a:r>
          </a:p>
          <a:p>
            <a:r>
              <a:rPr lang="pt-BR" dirty="0" smtClean="0"/>
              <a:t>programa </a:t>
            </a:r>
            <a:r>
              <a:rPr lang="pt-BR" dirty="0"/>
              <a:t>básico de intervenções urbanas articulado com as finalidades da Operação Urbana Consorciada e com o seu plano urbanístico;</a:t>
            </a:r>
          </a:p>
          <a:p>
            <a:r>
              <a:rPr lang="pt-BR" dirty="0" smtClean="0"/>
              <a:t>estudo </a:t>
            </a:r>
            <a:r>
              <a:rPr lang="pt-BR" dirty="0"/>
              <a:t>prévio de impacto ambiental, de vizinhança, quando couber, associado aos estudos necessários à área de intervenção;</a:t>
            </a:r>
          </a:p>
          <a:p>
            <a:r>
              <a:rPr lang="pt-BR" dirty="0" smtClean="0"/>
              <a:t>programa </a:t>
            </a:r>
            <a:r>
              <a:rPr lang="pt-BR" dirty="0"/>
              <a:t>de atendimento econômico, social e habitacional para a população diretamente afetada pela operação;</a:t>
            </a:r>
          </a:p>
          <a:p>
            <a:r>
              <a:rPr lang="pt-BR" dirty="0" smtClean="0"/>
              <a:t>previsão </a:t>
            </a:r>
            <a:r>
              <a:rPr lang="pt-BR" dirty="0"/>
              <a:t>de glebas e terrenos para a produção habitacional de interesse social dentro de seu perímetro de abrangência ou perímetro expandido</a:t>
            </a:r>
            <a:r>
              <a:rPr lang="pt-BR" dirty="0" smtClean="0"/>
              <a:t>;</a:t>
            </a:r>
            <a:endParaRPr lang="pt-BR" dirty="0"/>
          </a:p>
        </p:txBody>
      </p:sp>
    </p:spTree>
    <p:extLst>
      <p:ext uri="{BB962C8B-B14F-4D97-AF65-F5344CB8AC3E}">
        <p14:creationId xmlns="" xmlns:p14="http://schemas.microsoft.com/office/powerpoint/2010/main" val="388440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normAutofit fontScale="90000"/>
          </a:bodyPr>
          <a:lstStyle/>
          <a:p>
            <a:pPr algn="ctr"/>
            <a:r>
              <a:rPr lang="pt-BR" dirty="0">
                <a:solidFill>
                  <a:schemeClr val="bg1"/>
                </a:solidFill>
              </a:rPr>
              <a:t>Operações Urbanas Consorciadas</a:t>
            </a:r>
            <a:br>
              <a:rPr lang="pt-BR" dirty="0">
                <a:solidFill>
                  <a:schemeClr val="bg1"/>
                </a:solidFill>
              </a:rPr>
            </a:br>
            <a:r>
              <a:rPr lang="pt-BR" dirty="0">
                <a:solidFill>
                  <a:schemeClr val="bg1"/>
                </a:solidFill>
              </a:rPr>
              <a:t>conteúdo mínimo</a:t>
            </a:r>
          </a:p>
        </p:txBody>
      </p:sp>
      <p:sp>
        <p:nvSpPr>
          <p:cNvPr id="3" name="Espaço Reservado para Conteúdo 2"/>
          <p:cNvSpPr>
            <a:spLocks noGrp="1"/>
          </p:cNvSpPr>
          <p:nvPr>
            <p:ph sz="quarter" idx="1"/>
          </p:nvPr>
        </p:nvSpPr>
        <p:spPr>
          <a:xfrm>
            <a:off x="179512" y="1196752"/>
            <a:ext cx="8712968" cy="5472608"/>
          </a:xfrm>
        </p:spPr>
        <p:txBody>
          <a:bodyPr>
            <a:normAutofit fontScale="77500" lnSpcReduction="20000"/>
          </a:bodyPr>
          <a:lstStyle/>
          <a:p>
            <a:r>
              <a:rPr lang="pt-BR" dirty="0" smtClean="0"/>
              <a:t>regulamentação </a:t>
            </a:r>
            <a:r>
              <a:rPr lang="pt-BR" dirty="0"/>
              <a:t>das condições específicas de aplicação do parcelamento, edificação e utilização compulsórias para glebas, lotes e edificações subutilizadas, não utilizadas e não edificadas, de acordo com o previsto nesta lei; </a:t>
            </a:r>
          </a:p>
          <a:p>
            <a:r>
              <a:rPr lang="pt-BR" dirty="0" smtClean="0"/>
              <a:t>mecanismos </a:t>
            </a:r>
            <a:r>
              <a:rPr lang="pt-BR" dirty="0"/>
              <a:t>de garantia de preservação dos imóveis e espaços urbanos de especial valor histórico, cultural, arquitetônico, paisagístico e ambiental, protegidos por tombamento ou lei;</a:t>
            </a:r>
          </a:p>
          <a:p>
            <a:r>
              <a:rPr lang="pt-BR" dirty="0" smtClean="0"/>
              <a:t>instrumentos </a:t>
            </a:r>
            <a:r>
              <a:rPr lang="pt-BR" dirty="0"/>
              <a:t>urbanísticos complementares e de gestão ambiental a serem utilizados na implantação da Operação Urbana Consorciada;</a:t>
            </a:r>
          </a:p>
          <a:p>
            <a:r>
              <a:rPr lang="pt-BR" dirty="0" smtClean="0"/>
              <a:t>contrapartidas </a:t>
            </a:r>
            <a:r>
              <a:rPr lang="pt-BR" dirty="0"/>
              <a:t>a serem exigidas dos proprietários, usuários permanentes e investidores privados em função dos benefícios recebidos;</a:t>
            </a:r>
          </a:p>
          <a:p>
            <a:r>
              <a:rPr lang="pt-BR" dirty="0" smtClean="0"/>
              <a:t>estoques </a:t>
            </a:r>
            <a:r>
              <a:rPr lang="pt-BR" dirty="0"/>
              <a:t>de potencial construtivo adicional;</a:t>
            </a:r>
          </a:p>
          <a:p>
            <a:r>
              <a:rPr lang="pt-BR" dirty="0" smtClean="0"/>
              <a:t>forma </a:t>
            </a:r>
            <a:r>
              <a:rPr lang="pt-BR" dirty="0"/>
              <a:t>de controle e gestão da operação urbana consorciada, com a previsão de um conselho gestor paritário, formado por representantes do Poder Público e da sociedade civil;</a:t>
            </a:r>
          </a:p>
          <a:p>
            <a:r>
              <a:rPr lang="pt-BR" dirty="0" smtClean="0"/>
              <a:t>fundo </a:t>
            </a:r>
            <a:r>
              <a:rPr lang="pt-BR" dirty="0"/>
              <a:t>específico que deverá receber os recursos de contrapartidas financeiras e correntes dos benefícios urbanísticos concedidos;</a:t>
            </a:r>
          </a:p>
          <a:p>
            <a:r>
              <a:rPr lang="pt-BR" dirty="0" smtClean="0"/>
              <a:t>regras </a:t>
            </a:r>
            <a:r>
              <a:rPr lang="pt-BR" dirty="0"/>
              <a:t>de transição do regime jurídico da operação urbana consorciada para o regime jurídico ordinário da Lei de Parcelamento, Uso e Ocupação do Solo, aplicáveis ao final de cada Operação Urbana Consorciada.</a:t>
            </a:r>
          </a:p>
          <a:p>
            <a:endParaRPr lang="pt-BR" dirty="0"/>
          </a:p>
        </p:txBody>
      </p:sp>
    </p:spTree>
    <p:extLst>
      <p:ext uri="{BB962C8B-B14F-4D97-AF65-F5344CB8AC3E}">
        <p14:creationId xmlns="" xmlns:p14="http://schemas.microsoft.com/office/powerpoint/2010/main" val="2823646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normAutofit fontScale="90000"/>
          </a:bodyPr>
          <a:lstStyle/>
          <a:p>
            <a:pPr algn="ctr"/>
            <a:r>
              <a:rPr lang="pt-BR" dirty="0">
                <a:solidFill>
                  <a:schemeClr val="bg1"/>
                </a:solidFill>
              </a:rPr>
              <a:t>Operações Urbanas Consorciadas</a:t>
            </a:r>
            <a:br>
              <a:rPr lang="pt-BR" dirty="0">
                <a:solidFill>
                  <a:schemeClr val="bg1"/>
                </a:solidFill>
              </a:rPr>
            </a:br>
            <a:r>
              <a:rPr lang="pt-BR" dirty="0" smtClean="0">
                <a:solidFill>
                  <a:schemeClr val="bg1"/>
                </a:solidFill>
              </a:rPr>
              <a:t>CEPAC</a:t>
            </a:r>
            <a:endParaRPr lang="pt-BR" dirty="0">
              <a:solidFill>
                <a:schemeClr val="bg1"/>
              </a:solidFill>
            </a:endParaRPr>
          </a:p>
        </p:txBody>
      </p:sp>
      <p:sp>
        <p:nvSpPr>
          <p:cNvPr id="3" name="Espaço Reservado para Conteúdo 2"/>
          <p:cNvSpPr>
            <a:spLocks noGrp="1"/>
          </p:cNvSpPr>
          <p:nvPr>
            <p:ph sz="quarter" idx="1"/>
          </p:nvPr>
        </p:nvSpPr>
        <p:spPr/>
        <p:txBody>
          <a:bodyPr>
            <a:normAutofit fontScale="92500"/>
          </a:bodyPr>
          <a:lstStyle/>
          <a:p>
            <a:r>
              <a:rPr lang="pt-BR" dirty="0" smtClean="0"/>
              <a:t>emissão de </a:t>
            </a:r>
            <a:r>
              <a:rPr lang="pt-BR" dirty="0"/>
              <a:t>quantidade determinada de Certificados de Potencial Adicional de Construção - CEPAC, que serão alienados em leilão ou utilizados diretamente no pagamento das obras, das desapropriações necessárias à implantação do programa de intervenções, bem como oferecidos em garantia para obtenção de financiamentos para a implementação da </a:t>
            </a:r>
            <a:r>
              <a:rPr lang="pt-BR" dirty="0" smtClean="0"/>
              <a:t>operação</a:t>
            </a:r>
            <a:endParaRPr lang="pt-BR" dirty="0"/>
          </a:p>
          <a:p>
            <a:r>
              <a:rPr lang="pt-BR" dirty="0" smtClean="0"/>
              <a:t>serão </a:t>
            </a:r>
            <a:r>
              <a:rPr lang="pt-BR" dirty="0"/>
              <a:t>livremente negociados, mas convertidos em direito de construir unicamente na área objeto da Operação Urbana Consorciada.</a:t>
            </a:r>
          </a:p>
          <a:p>
            <a:r>
              <a:rPr lang="pt-BR" dirty="0" smtClean="0"/>
              <a:t>vinculação no </a:t>
            </a:r>
            <a:r>
              <a:rPr lang="pt-BR" dirty="0"/>
              <a:t>ato da aprovação de projeto de edificação </a:t>
            </a:r>
            <a:r>
              <a:rPr lang="pt-BR" dirty="0" smtClean="0"/>
              <a:t>ou diretamente </a:t>
            </a:r>
            <a:r>
              <a:rPr lang="pt-BR" dirty="0"/>
              <a:t>ao </a:t>
            </a:r>
            <a:r>
              <a:rPr lang="pt-BR" dirty="0" smtClean="0"/>
              <a:t>terreno</a:t>
            </a:r>
            <a:endParaRPr lang="pt-BR" dirty="0"/>
          </a:p>
          <a:p>
            <a:r>
              <a:rPr lang="pt-BR" dirty="0" smtClean="0"/>
              <a:t>serão </a:t>
            </a:r>
            <a:r>
              <a:rPr lang="pt-BR" dirty="0"/>
              <a:t>utilizados no pagamento da contrapartida correspondente aos benefícios urbanísticos concedidos, respeitados os limites </a:t>
            </a:r>
            <a:r>
              <a:rPr lang="pt-BR" dirty="0" smtClean="0"/>
              <a:t>estabelecidos</a:t>
            </a:r>
            <a:endParaRPr lang="pt-BR" dirty="0"/>
          </a:p>
        </p:txBody>
      </p:sp>
    </p:spTree>
    <p:extLst>
      <p:ext uri="{BB962C8B-B14F-4D97-AF65-F5344CB8AC3E}">
        <p14:creationId xmlns="" xmlns:p14="http://schemas.microsoft.com/office/powerpoint/2010/main" val="3418643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lstStyle/>
          <a:p>
            <a:pPr algn="ctr"/>
            <a:r>
              <a:rPr lang="pt-BR" dirty="0" smtClean="0">
                <a:solidFill>
                  <a:schemeClr val="bg1"/>
                </a:solidFill>
              </a:rPr>
              <a:t>Operações Urbanas </a:t>
            </a:r>
            <a:r>
              <a:rPr lang="pt-BR" dirty="0">
                <a:solidFill>
                  <a:schemeClr val="bg1"/>
                </a:solidFill>
              </a:rPr>
              <a:t>C</a:t>
            </a:r>
            <a:r>
              <a:rPr lang="pt-BR" dirty="0" smtClean="0">
                <a:solidFill>
                  <a:schemeClr val="bg1"/>
                </a:solidFill>
              </a:rPr>
              <a:t>onsorciadas</a:t>
            </a:r>
            <a:endParaRPr lang="pt-BR" dirty="0">
              <a:solidFill>
                <a:schemeClr val="bg1"/>
              </a:solidFill>
            </a:endParaRPr>
          </a:p>
        </p:txBody>
      </p:sp>
      <p:sp>
        <p:nvSpPr>
          <p:cNvPr id="4" name="Retângulo 3"/>
          <p:cNvSpPr/>
          <p:nvPr/>
        </p:nvSpPr>
        <p:spPr>
          <a:xfrm>
            <a:off x="611560" y="2264672"/>
            <a:ext cx="7632848" cy="3093154"/>
          </a:xfrm>
          <a:prstGeom prst="rect">
            <a:avLst/>
          </a:prstGeom>
        </p:spPr>
        <p:txBody>
          <a:bodyPr wrap="square">
            <a:spAutoFit/>
          </a:bodyPr>
          <a:lstStyle/>
          <a:p>
            <a:pPr fontAlgn="base"/>
            <a:r>
              <a:rPr lang="pt-BR" b="1" dirty="0" smtClean="0">
                <a:latin typeface="Calibri" panose="020F0502020204030204" pitchFamily="34" charset="0"/>
              </a:rPr>
              <a:t>OUTRAS INOVAÇÕES:</a:t>
            </a:r>
          </a:p>
          <a:p>
            <a:pPr fontAlgn="base"/>
            <a:endParaRPr lang="pt-BR" dirty="0" smtClean="0">
              <a:latin typeface="Calibri" panose="020F0502020204030204" pitchFamily="34" charset="0"/>
            </a:endParaRPr>
          </a:p>
          <a:p>
            <a:pPr fontAlgn="base">
              <a:spcAft>
                <a:spcPts val="600"/>
              </a:spcAft>
            </a:pPr>
            <a:r>
              <a:rPr lang="pt-BR" dirty="0" smtClean="0">
                <a:latin typeface="Calibri" panose="020F0502020204030204" pitchFamily="34" charset="0"/>
              </a:rPr>
              <a:t>No </a:t>
            </a:r>
            <a:r>
              <a:rPr lang="pt-BR" dirty="0">
                <a:latin typeface="Calibri" panose="020F0502020204030204" pitchFamily="34" charset="0"/>
              </a:rPr>
              <a:t>mínimo 25% (vinte e cinco por cento) dos recursos arrecadados deverão ser aplicados em Habitação de Interesse Social no perímetro de abrangência ou no perímetro expandido da Operação Urbana Consorciada, preferencialmente na aquisição de glebas e lotes.</a:t>
            </a:r>
          </a:p>
          <a:p>
            <a:pPr fontAlgn="base">
              <a:spcAft>
                <a:spcPts val="600"/>
              </a:spcAft>
            </a:pPr>
            <a:r>
              <a:rPr lang="pt-BR" dirty="0" smtClean="0">
                <a:latin typeface="Calibri" panose="020F0502020204030204" pitchFamily="34" charset="0"/>
              </a:rPr>
              <a:t>Os </a:t>
            </a:r>
            <a:r>
              <a:rPr lang="pt-BR" dirty="0">
                <a:latin typeface="Calibri" panose="020F0502020204030204" pitchFamily="34" charset="0"/>
              </a:rPr>
              <a:t>recursos a que se refere o § 1º deverão ser em sua origem depositados em conta específica</a:t>
            </a:r>
            <a:r>
              <a:rPr lang="pt-BR" dirty="0" smtClean="0">
                <a:latin typeface="Calibri" panose="020F0502020204030204" pitchFamily="34" charset="0"/>
              </a:rPr>
              <a:t>.</a:t>
            </a:r>
          </a:p>
          <a:p>
            <a:pPr fontAlgn="base">
              <a:spcAft>
                <a:spcPts val="600"/>
              </a:spcAft>
            </a:pPr>
            <a:endParaRPr lang="pt-BR" dirty="0">
              <a:latin typeface="Calibri" panose="020F0502020204030204" pitchFamily="34" charset="0"/>
            </a:endParaRPr>
          </a:p>
          <a:p>
            <a:pPr fontAlgn="base">
              <a:spcAft>
                <a:spcPts val="600"/>
              </a:spcAft>
            </a:pPr>
            <a:endParaRPr lang="pt-BR" dirty="0">
              <a:latin typeface="Calibri" panose="020F0502020204030204" pitchFamily="34" charset="0"/>
            </a:endParaRPr>
          </a:p>
        </p:txBody>
      </p:sp>
    </p:spTree>
    <p:extLst>
      <p:ext uri="{BB962C8B-B14F-4D97-AF65-F5344CB8AC3E}">
        <p14:creationId xmlns="" xmlns:p14="http://schemas.microsoft.com/office/powerpoint/2010/main" val="3639392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1416050"/>
          </a:xfrm>
          <a:solidFill>
            <a:srgbClr val="FF0000"/>
          </a:solidFill>
        </p:spPr>
        <p:txBody>
          <a:bodyPr>
            <a:noAutofit/>
          </a:bodyPr>
          <a:lstStyle/>
          <a:p>
            <a:r>
              <a:rPr lang="pt-BR" sz="3200" dirty="0" smtClean="0">
                <a:solidFill>
                  <a:schemeClr val="bg1"/>
                </a:solidFill>
              </a:rPr>
              <a:t/>
            </a:r>
            <a:br>
              <a:rPr lang="pt-BR" sz="3200" dirty="0" smtClean="0">
                <a:solidFill>
                  <a:schemeClr val="bg1"/>
                </a:solidFill>
              </a:rPr>
            </a:br>
            <a:r>
              <a:rPr lang="pt-BR" sz="3200" dirty="0" smtClean="0">
                <a:solidFill>
                  <a:schemeClr val="bg1"/>
                </a:solidFill>
              </a:rPr>
              <a:t/>
            </a:r>
            <a:br>
              <a:rPr lang="pt-BR" sz="3200" dirty="0" smtClean="0">
                <a:solidFill>
                  <a:schemeClr val="bg1"/>
                </a:solidFill>
              </a:rPr>
            </a:br>
            <a:r>
              <a:rPr lang="pt-BR" sz="3200" dirty="0" smtClean="0">
                <a:solidFill>
                  <a:schemeClr val="bg1"/>
                </a:solidFill>
              </a:rPr>
              <a:t/>
            </a:r>
            <a:br>
              <a:rPr lang="pt-BR" sz="3200" dirty="0" smtClean="0">
                <a:solidFill>
                  <a:schemeClr val="bg1"/>
                </a:solidFill>
              </a:rPr>
            </a:br>
            <a:r>
              <a:rPr lang="pt-BR" sz="3200" dirty="0" smtClean="0">
                <a:solidFill>
                  <a:schemeClr val="bg1"/>
                </a:solidFill>
              </a:rPr>
              <a:t>Instrumentos de combate à especulação fundiária</a:t>
            </a:r>
            <a:br>
              <a:rPr lang="pt-BR" sz="3200" dirty="0" smtClean="0">
                <a:solidFill>
                  <a:schemeClr val="bg1"/>
                </a:solidFill>
              </a:rPr>
            </a:br>
            <a:endParaRPr lang="pt-BR" sz="3200" dirty="0">
              <a:solidFill>
                <a:schemeClr val="bg1"/>
              </a:solidFill>
            </a:endParaRPr>
          </a:p>
        </p:txBody>
      </p:sp>
      <p:sp>
        <p:nvSpPr>
          <p:cNvPr id="6" name="Espaço Reservado para Conteúdo 5"/>
          <p:cNvSpPr>
            <a:spLocks noGrp="1"/>
          </p:cNvSpPr>
          <p:nvPr>
            <p:ph sz="half" idx="4"/>
          </p:nvPr>
        </p:nvSpPr>
        <p:spPr>
          <a:xfrm>
            <a:off x="4357686" y="1857364"/>
            <a:ext cx="4309777" cy="4017676"/>
          </a:xfrm>
        </p:spPr>
        <p:txBody>
          <a:bodyPr/>
          <a:lstStyle/>
          <a:p>
            <a:pPr fontAlgn="base"/>
            <a:r>
              <a:rPr lang="pt-BR" dirty="0"/>
              <a:t>cidade dispersa e desigual</a:t>
            </a:r>
          </a:p>
          <a:p>
            <a:pPr fontAlgn="base"/>
            <a:endParaRPr lang="pt-BR" dirty="0" smtClean="0"/>
          </a:p>
          <a:p>
            <a:pPr fontAlgn="base"/>
            <a:r>
              <a:rPr lang="pt-BR" dirty="0" smtClean="0"/>
              <a:t>bairros </a:t>
            </a:r>
            <a:r>
              <a:rPr lang="pt-BR" dirty="0"/>
              <a:t>pobres periféricos sem urbanização</a:t>
            </a:r>
          </a:p>
          <a:p>
            <a:pPr fontAlgn="base"/>
            <a:r>
              <a:rPr lang="pt-BR" dirty="0"/>
              <a:t>bairros ricos murados</a:t>
            </a:r>
          </a:p>
          <a:p>
            <a:r>
              <a:rPr lang="pt-BR" dirty="0" smtClean="0"/>
              <a:t>Terra urbanizada sem ocupação</a:t>
            </a:r>
          </a:p>
          <a:p>
            <a:r>
              <a:rPr lang="pt-BR" dirty="0"/>
              <a:t>Imóveis vazios em área urbanizada</a:t>
            </a:r>
          </a:p>
          <a:p>
            <a:endParaRPr lang="pt-BR" dirty="0"/>
          </a:p>
        </p:txBody>
      </p:sp>
      <p:pic>
        <p:nvPicPr>
          <p:cNvPr id="7" name="Espaço Reservado para Conteúdo 6" descr="B02-26"/>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1571612"/>
            <a:ext cx="3785644" cy="5286388"/>
          </a:xfrm>
          <a:prstGeom prst="rect">
            <a:avLst/>
          </a:prstGeom>
          <a:noFill/>
          <a:ln>
            <a:noFill/>
          </a:ln>
        </p:spPr>
      </p:pic>
    </p:spTree>
    <p:extLst>
      <p:ext uri="{BB962C8B-B14F-4D97-AF65-F5344CB8AC3E}">
        <p14:creationId xmlns="" xmlns:p14="http://schemas.microsoft.com/office/powerpoint/2010/main" val="369952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4928770"/>
          </a:xfrm>
        </p:spPr>
        <p:txBody>
          <a:bodyPr/>
          <a:lstStyle/>
          <a:p>
            <a:pPr algn="ctr"/>
            <a:r>
              <a:rPr lang="pt-BR" b="1" dirty="0" smtClean="0">
                <a:solidFill>
                  <a:srgbClr val="FF0000"/>
                </a:solidFill>
              </a:rPr>
              <a:t>Objetivos síntese</a:t>
            </a:r>
            <a:br>
              <a:rPr lang="pt-BR" b="1" dirty="0" smtClean="0">
                <a:solidFill>
                  <a:srgbClr val="FF0000"/>
                </a:solidFill>
              </a:rPr>
            </a:br>
            <a:r>
              <a:rPr lang="pt-BR" b="1" dirty="0">
                <a:solidFill>
                  <a:srgbClr val="FF0000"/>
                </a:solidFill>
              </a:rPr>
              <a:t/>
            </a:r>
            <a:br>
              <a:rPr lang="pt-BR" b="1" dirty="0">
                <a:solidFill>
                  <a:srgbClr val="FF0000"/>
                </a:solidFill>
              </a:rPr>
            </a:br>
            <a:r>
              <a:rPr lang="pt-BR" b="1" dirty="0" smtClean="0">
                <a:solidFill>
                  <a:srgbClr val="FF0000"/>
                </a:solidFill>
              </a:rPr>
              <a:t>Romper com os paradigmas urbano/ambiental que comandaram a cidade desde os anos 1920 </a:t>
            </a:r>
            <a:r>
              <a:rPr lang="pt-BR" b="1" dirty="0" smtClean="0"/>
              <a:t/>
            </a:r>
            <a:br>
              <a:rPr lang="pt-BR" b="1" dirty="0" smtClean="0"/>
            </a:br>
            <a:endParaRPr lang="pt-BR" b="1" dirty="0"/>
          </a:p>
        </p:txBody>
      </p:sp>
    </p:spTree>
    <p:extLst>
      <p:ext uri="{BB962C8B-B14F-4D97-AF65-F5344CB8AC3E}">
        <p14:creationId xmlns="" xmlns:p14="http://schemas.microsoft.com/office/powerpoint/2010/main" val="2516998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3"/>
          </p:nvPr>
        </p:nvSpPr>
        <p:spPr/>
        <p:txBody>
          <a:bodyPr/>
          <a:lstStyle/>
          <a:p>
            <a:endParaRPr lang="pt-BR"/>
          </a:p>
        </p:txBody>
      </p:sp>
      <p:pic>
        <p:nvPicPr>
          <p:cNvPr id="7" name="Espaço Reservado para Conteúdo 6"/>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620" y="980728"/>
            <a:ext cx="8352928" cy="4752528"/>
          </a:xfrm>
          <a:prstGeom prst="rect">
            <a:avLst/>
          </a:prstGeom>
          <a:noFill/>
          <a:ln>
            <a:noFill/>
          </a:ln>
        </p:spPr>
      </p:pic>
      <p:sp>
        <p:nvSpPr>
          <p:cNvPr id="8" name="Título 1"/>
          <p:cNvSpPr>
            <a:spLocks noGrp="1"/>
          </p:cNvSpPr>
          <p:nvPr>
            <p:ph type="title"/>
          </p:nvPr>
        </p:nvSpPr>
        <p:spPr>
          <a:xfrm>
            <a:off x="179512" y="-99392"/>
            <a:ext cx="8666112" cy="1143000"/>
          </a:xfrm>
        </p:spPr>
        <p:txBody>
          <a:bodyPr/>
          <a:lstStyle/>
          <a:p>
            <a:pPr algn="ctr"/>
            <a:r>
              <a:rPr lang="pt-BR" dirty="0" smtClean="0"/>
              <a:t>PEUC</a:t>
            </a:r>
            <a:endParaRPr lang="pt-BR" dirty="0"/>
          </a:p>
        </p:txBody>
      </p:sp>
    </p:spTree>
    <p:extLst>
      <p:ext uri="{BB962C8B-B14F-4D97-AF65-F5344CB8AC3E}">
        <p14:creationId xmlns="" xmlns:p14="http://schemas.microsoft.com/office/powerpoint/2010/main" val="1415533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B02-27"/>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908720"/>
            <a:ext cx="8928992" cy="5256584"/>
          </a:xfrm>
          <a:prstGeom prst="rect">
            <a:avLst/>
          </a:prstGeom>
          <a:noFill/>
          <a:ln>
            <a:noFill/>
          </a:ln>
        </p:spPr>
      </p:pic>
    </p:spTree>
    <p:extLst>
      <p:ext uri="{BB962C8B-B14F-4D97-AF65-F5344CB8AC3E}">
        <p14:creationId xmlns="" xmlns:p14="http://schemas.microsoft.com/office/powerpoint/2010/main" val="3685622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B02-28"/>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908719"/>
            <a:ext cx="8793731" cy="5194325"/>
          </a:xfrm>
          <a:prstGeom prst="rect">
            <a:avLst/>
          </a:prstGeom>
          <a:noFill/>
          <a:ln>
            <a:noFill/>
          </a:ln>
        </p:spPr>
      </p:pic>
    </p:spTree>
    <p:extLst>
      <p:ext uri="{BB962C8B-B14F-4D97-AF65-F5344CB8AC3E}">
        <p14:creationId xmlns="" xmlns:p14="http://schemas.microsoft.com/office/powerpoint/2010/main" val="3582379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B02-29"/>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548680"/>
            <a:ext cx="8424936" cy="5760640"/>
          </a:xfrm>
          <a:prstGeom prst="rect">
            <a:avLst/>
          </a:prstGeom>
          <a:noFill/>
          <a:ln>
            <a:noFill/>
          </a:ln>
        </p:spPr>
      </p:pic>
    </p:spTree>
    <p:extLst>
      <p:ext uri="{BB962C8B-B14F-4D97-AF65-F5344CB8AC3E}">
        <p14:creationId xmlns="" xmlns:p14="http://schemas.microsoft.com/office/powerpoint/2010/main" val="208317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907704" y="2564904"/>
            <a:ext cx="5040560" cy="369332"/>
          </a:xfrm>
          <a:prstGeom prst="rect">
            <a:avLst/>
          </a:prstGeom>
          <a:noFill/>
        </p:spPr>
        <p:txBody>
          <a:bodyPr wrap="square" rtlCol="0">
            <a:spAutoFit/>
          </a:bodyPr>
          <a:lstStyle/>
          <a:p>
            <a:r>
              <a:rPr lang="pt-BR" dirty="0" smtClean="0"/>
              <a:t>Dados sobre a aplicação do instrumento</a:t>
            </a:r>
            <a:endParaRPr lang="pt-BR" dirty="0"/>
          </a:p>
        </p:txBody>
      </p:sp>
      <p:pic>
        <p:nvPicPr>
          <p:cNvPr id="3" name="Imagem 2" descr="B02-30"/>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32656"/>
            <a:ext cx="7920880" cy="6192687"/>
          </a:xfrm>
          <a:prstGeom prst="rect">
            <a:avLst/>
          </a:prstGeom>
          <a:noFill/>
          <a:ln>
            <a:noFill/>
          </a:ln>
        </p:spPr>
      </p:pic>
    </p:spTree>
    <p:extLst>
      <p:ext uri="{BB962C8B-B14F-4D97-AF65-F5344CB8AC3E}">
        <p14:creationId xmlns="" xmlns:p14="http://schemas.microsoft.com/office/powerpoint/2010/main" val="316550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457200" y="274639"/>
            <a:ext cx="82296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800" b="1" dirty="0" smtClean="0">
                <a:latin typeface="Arial" pitchFamily="34" charset="0"/>
                <a:cs typeface="Arial" pitchFamily="34" charset="0"/>
              </a:rPr>
              <a:t>DISTRIBUIÇÃO POR TIPOLOGIA (FEV/2016)</a:t>
            </a:r>
            <a:r>
              <a:rPr lang="pt-BR" sz="800" dirty="0" smtClean="0">
                <a:latin typeface="Arial" pitchFamily="34" charset="0"/>
                <a:cs typeface="Arial" pitchFamily="34" charset="0"/>
              </a:rPr>
              <a:t/>
            </a:r>
            <a:br>
              <a:rPr lang="pt-BR" sz="800" dirty="0" smtClean="0">
                <a:latin typeface="Arial" pitchFamily="34" charset="0"/>
                <a:cs typeface="Arial" pitchFamily="34" charset="0"/>
              </a:rPr>
            </a:br>
            <a:r>
              <a:rPr lang="pt-BR" sz="800" dirty="0">
                <a:latin typeface="Arial" pitchFamily="34" charset="0"/>
                <a:cs typeface="Arial" pitchFamily="34" charset="0"/>
              </a:rPr>
              <a:t>QUANTIDADE DE IMÓVEIS NOTIFICADOS </a:t>
            </a:r>
            <a:r>
              <a:rPr lang="pt-BR" sz="800" dirty="0" smtClean="0">
                <a:latin typeface="Arial" pitchFamily="34" charset="0"/>
                <a:cs typeface="Arial" pitchFamily="34" charset="0"/>
              </a:rPr>
              <a:t>POR TIPOLOGIA</a:t>
            </a:r>
            <a:endParaRPr lang="pt-BR" sz="1000" dirty="0">
              <a:latin typeface="Arial" pitchFamily="34" charset="0"/>
              <a:cs typeface="Arial" pitchFamily="34" charset="0"/>
            </a:endParaRPr>
          </a:p>
        </p:txBody>
      </p:sp>
      <p:sp>
        <p:nvSpPr>
          <p:cNvPr id="10" name="CaixaDeTexto 1"/>
          <p:cNvSpPr txBox="1"/>
          <p:nvPr/>
        </p:nvSpPr>
        <p:spPr>
          <a:xfrm>
            <a:off x="7164288" y="5070783"/>
            <a:ext cx="1872208" cy="10369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800" b="1" dirty="0" smtClean="0">
                <a:latin typeface="Arial" pitchFamily="34" charset="0"/>
                <a:cs typeface="Arial" pitchFamily="34" charset="0"/>
              </a:rPr>
              <a:t>TOTAL DE IMÓVEIS NOTIFICADOS</a:t>
            </a:r>
          </a:p>
          <a:p>
            <a:r>
              <a:rPr lang="pt-BR" sz="800" dirty="0" smtClean="0">
                <a:latin typeface="Arial" pitchFamily="34" charset="0"/>
                <a:cs typeface="Arial" pitchFamily="34" charset="0"/>
              </a:rPr>
              <a:t>907</a:t>
            </a:r>
            <a:endParaRPr lang="pt-BR" sz="800" b="1" dirty="0">
              <a:latin typeface="Arial" pitchFamily="34" charset="0"/>
              <a:cs typeface="Arial" pitchFamily="34" charset="0"/>
            </a:endParaRPr>
          </a:p>
          <a:p>
            <a:endParaRPr lang="pt-BR" sz="800" b="1" dirty="0" smtClean="0">
              <a:latin typeface="Arial" pitchFamily="34" charset="0"/>
              <a:cs typeface="Arial" pitchFamily="34" charset="0"/>
            </a:endParaRPr>
          </a:p>
          <a:p>
            <a:endParaRPr lang="pt-BR" sz="800" b="1" dirty="0">
              <a:latin typeface="Arial" pitchFamily="34" charset="0"/>
              <a:cs typeface="Arial" pitchFamily="34" charset="0"/>
            </a:endParaRPr>
          </a:p>
          <a:p>
            <a:endParaRPr lang="pt-BR" sz="800" b="1" dirty="0" smtClean="0">
              <a:latin typeface="Arial" pitchFamily="34" charset="0"/>
              <a:cs typeface="Arial" pitchFamily="34" charset="0"/>
            </a:endParaRPr>
          </a:p>
          <a:p>
            <a:r>
              <a:rPr lang="pt-BR" sz="800" dirty="0" smtClean="0">
                <a:latin typeface="Arial" pitchFamily="34" charset="0"/>
                <a:cs typeface="Arial" pitchFamily="34" charset="0"/>
              </a:rPr>
              <a:t>OUT/2014  | FEV/2016</a:t>
            </a:r>
            <a:endParaRPr lang="pt-BR" sz="800" dirty="0">
              <a:latin typeface="Arial" pitchFamily="34" charset="0"/>
              <a:cs typeface="Arial" pitchFamily="34" charset="0"/>
            </a:endParaRPr>
          </a:p>
        </p:txBody>
      </p:sp>
      <p:graphicFrame>
        <p:nvGraphicFramePr>
          <p:cNvPr id="8" name="Espaço Reservado para Conteúdo 6"/>
          <p:cNvGraphicFramePr>
            <a:graphicFrameLocks noGrp="1"/>
          </p:cNvGraphicFramePr>
          <p:nvPr>
            <p:ph idx="1"/>
          </p:nvPr>
        </p:nvGraphicFramePr>
        <p:xfrm>
          <a:off x="457200" y="1600200"/>
          <a:ext cx="8229600" cy="45262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43916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5"/>
          <p:cNvSpPr txBox="1">
            <a:spLocks/>
          </p:cNvSpPr>
          <p:nvPr/>
        </p:nvSpPr>
        <p:spPr>
          <a:xfrm>
            <a:off x="457200" y="274639"/>
            <a:ext cx="82296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200" b="1" dirty="0" smtClean="0">
                <a:latin typeface="Arial" pitchFamily="34" charset="0"/>
                <a:cs typeface="Arial" pitchFamily="34" charset="0"/>
              </a:rPr>
              <a:t>DISTRIBUIÇÃO POR </a:t>
            </a:r>
            <a:r>
              <a:rPr lang="pt-BR" sz="1200" b="1" dirty="0">
                <a:latin typeface="Arial" pitchFamily="34" charset="0"/>
                <a:cs typeface="Arial" pitchFamily="34" charset="0"/>
              </a:rPr>
              <a:t>PERÍMETRO </a:t>
            </a:r>
            <a:r>
              <a:rPr lang="pt-BR" sz="1200" b="1" dirty="0" smtClean="0">
                <a:latin typeface="Arial" pitchFamily="34" charset="0"/>
                <a:cs typeface="Arial" pitchFamily="34" charset="0"/>
              </a:rPr>
              <a:t>(FEV/2016</a:t>
            </a:r>
            <a:r>
              <a:rPr lang="pt-BR" sz="1200" b="1" dirty="0">
                <a:latin typeface="Arial" pitchFamily="34" charset="0"/>
                <a:cs typeface="Arial" pitchFamily="34" charset="0"/>
              </a:rPr>
              <a:t>)</a:t>
            </a:r>
            <a:r>
              <a:rPr lang="pt-BR" sz="1200" dirty="0" smtClean="0">
                <a:latin typeface="Arial" pitchFamily="34" charset="0"/>
                <a:cs typeface="Arial" pitchFamily="34" charset="0"/>
              </a:rPr>
              <a:t/>
            </a:r>
            <a:br>
              <a:rPr lang="pt-BR" sz="1200" dirty="0" smtClean="0">
                <a:latin typeface="Arial" pitchFamily="34" charset="0"/>
                <a:cs typeface="Arial" pitchFamily="34" charset="0"/>
              </a:rPr>
            </a:br>
            <a:r>
              <a:rPr lang="pt-BR" sz="1200" dirty="0" smtClean="0">
                <a:latin typeface="Arial" pitchFamily="34" charset="0"/>
                <a:cs typeface="Arial" pitchFamily="34" charset="0"/>
              </a:rPr>
              <a:t>QUANTIDADE DE IMÓVEIS NOTIFICADOS POR TIPO DE PERÍMETRO</a:t>
            </a:r>
            <a:endParaRPr lang="pt-BR" sz="1200" dirty="0">
              <a:latin typeface="Arial" pitchFamily="34" charset="0"/>
              <a:cs typeface="Arial" pitchFamily="34" charset="0"/>
            </a:endParaRPr>
          </a:p>
        </p:txBody>
      </p:sp>
      <p:graphicFrame>
        <p:nvGraphicFramePr>
          <p:cNvPr id="6" name="Espaço Reservado para Conteúdo 5"/>
          <p:cNvGraphicFramePr>
            <a:graphicFrameLocks noGrp="1"/>
          </p:cNvGraphicFramePr>
          <p:nvPr>
            <p:ph idx="1"/>
            <p:extLst/>
          </p:nvPr>
        </p:nvGraphicFramePr>
        <p:xfrm>
          <a:off x="457200" y="1600200"/>
          <a:ext cx="8229600" cy="4526280"/>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1"/>
          <p:cNvSpPr txBox="1"/>
          <p:nvPr/>
        </p:nvSpPr>
        <p:spPr>
          <a:xfrm>
            <a:off x="7164288" y="5070783"/>
            <a:ext cx="1872208" cy="103691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800" b="1" dirty="0" smtClean="0">
                <a:latin typeface="Arial" pitchFamily="34" charset="0"/>
                <a:cs typeface="Arial" pitchFamily="34" charset="0"/>
              </a:rPr>
              <a:t>TOTAL DE IMÓVEIS NOTIFICADOS</a:t>
            </a:r>
          </a:p>
          <a:p>
            <a:r>
              <a:rPr lang="pt-BR" sz="800" dirty="0" smtClean="0">
                <a:latin typeface="Arial" pitchFamily="34" charset="0"/>
                <a:cs typeface="Arial" pitchFamily="34" charset="0"/>
              </a:rPr>
              <a:t>907</a:t>
            </a:r>
            <a:endParaRPr lang="pt-BR" sz="800" b="1" dirty="0">
              <a:latin typeface="Arial" pitchFamily="34" charset="0"/>
              <a:cs typeface="Arial" pitchFamily="34" charset="0"/>
            </a:endParaRPr>
          </a:p>
          <a:p>
            <a:endParaRPr lang="pt-BR" sz="800" b="1" dirty="0" smtClean="0">
              <a:latin typeface="Arial" pitchFamily="34" charset="0"/>
              <a:cs typeface="Arial" pitchFamily="34" charset="0"/>
            </a:endParaRPr>
          </a:p>
          <a:p>
            <a:endParaRPr lang="pt-BR" sz="800" b="1" dirty="0">
              <a:latin typeface="Arial" pitchFamily="34" charset="0"/>
              <a:cs typeface="Arial" pitchFamily="34" charset="0"/>
            </a:endParaRPr>
          </a:p>
          <a:p>
            <a:endParaRPr lang="pt-BR" sz="800" b="1" dirty="0" smtClean="0">
              <a:latin typeface="Arial" pitchFamily="34" charset="0"/>
              <a:cs typeface="Arial" pitchFamily="34" charset="0"/>
            </a:endParaRPr>
          </a:p>
          <a:p>
            <a:r>
              <a:rPr lang="pt-BR" sz="800" dirty="0" smtClean="0">
                <a:latin typeface="Arial" pitchFamily="34" charset="0"/>
                <a:cs typeface="Arial" pitchFamily="34" charset="0"/>
              </a:rPr>
              <a:t>OUT/2014  | FEV/2016</a:t>
            </a:r>
            <a:endParaRPr lang="pt-BR" sz="800" dirty="0">
              <a:latin typeface="Arial" pitchFamily="34" charset="0"/>
              <a:cs typeface="Arial" pitchFamily="34" charset="0"/>
            </a:endParaRPr>
          </a:p>
        </p:txBody>
      </p:sp>
    </p:spTree>
    <p:extLst>
      <p:ext uri="{BB962C8B-B14F-4D97-AF65-F5344CB8AC3E}">
        <p14:creationId xmlns="" xmlns:p14="http://schemas.microsoft.com/office/powerpoint/2010/main" val="4152161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457200" y="274639"/>
            <a:ext cx="8229600" cy="11430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200" b="1" dirty="0" smtClean="0">
                <a:latin typeface="Arial" pitchFamily="34" charset="0"/>
                <a:cs typeface="Arial" pitchFamily="34" charset="0"/>
              </a:rPr>
              <a:t>IMÓVEIS NOTIFICADOS X </a:t>
            </a:r>
            <a:r>
              <a:rPr lang="pt-BR" sz="1200" b="1" dirty="0">
                <a:latin typeface="Arial" pitchFamily="34" charset="0"/>
                <a:cs typeface="Arial" pitchFamily="34" charset="0"/>
              </a:rPr>
              <a:t>ÁREA </a:t>
            </a:r>
            <a:r>
              <a:rPr lang="pt-BR" sz="1200" b="1" dirty="0" smtClean="0">
                <a:latin typeface="Arial" pitchFamily="34" charset="0"/>
                <a:cs typeface="Arial" pitchFamily="34" charset="0"/>
              </a:rPr>
              <a:t>(FEV/2016</a:t>
            </a:r>
            <a:r>
              <a:rPr lang="pt-BR" sz="1200" b="1" dirty="0">
                <a:latin typeface="Arial" pitchFamily="34" charset="0"/>
                <a:cs typeface="Arial" pitchFamily="34" charset="0"/>
              </a:rPr>
              <a:t>)</a:t>
            </a:r>
            <a:r>
              <a:rPr lang="pt-BR" sz="1200" dirty="0" smtClean="0">
                <a:latin typeface="Arial" pitchFamily="34" charset="0"/>
                <a:cs typeface="Arial" pitchFamily="34" charset="0"/>
              </a:rPr>
              <a:t/>
            </a:r>
            <a:br>
              <a:rPr lang="pt-BR" sz="1200" dirty="0" smtClean="0">
                <a:latin typeface="Arial" pitchFamily="34" charset="0"/>
                <a:cs typeface="Arial" pitchFamily="34" charset="0"/>
              </a:rPr>
            </a:br>
            <a:r>
              <a:rPr lang="pt-BR" sz="1200" dirty="0" smtClean="0">
                <a:latin typeface="Arial" pitchFamily="34" charset="0"/>
                <a:cs typeface="Arial" pitchFamily="34" charset="0"/>
              </a:rPr>
              <a:t>TIPOLOGIA DE IMÓVEIS NOTIFICADOS | TIPO DE PERÍMETRO |  ÁREA DE TERRENO</a:t>
            </a:r>
            <a:endParaRPr lang="pt-BR" sz="1200" dirty="0">
              <a:latin typeface="Arial" pitchFamily="34" charset="0"/>
              <a:cs typeface="Arial" pitchFamily="34" charset="0"/>
            </a:endParaRPr>
          </a:p>
        </p:txBody>
      </p:sp>
      <p:sp>
        <p:nvSpPr>
          <p:cNvPr id="6" name="Retângulo 5"/>
          <p:cNvSpPr/>
          <p:nvPr/>
        </p:nvSpPr>
        <p:spPr>
          <a:xfrm>
            <a:off x="1115616" y="5848469"/>
            <a:ext cx="5544616" cy="200055"/>
          </a:xfrm>
          <a:prstGeom prst="rect">
            <a:avLst/>
          </a:prstGeom>
        </p:spPr>
        <p:txBody>
          <a:bodyPr wrap="square">
            <a:spAutoFit/>
          </a:bodyPr>
          <a:lstStyle/>
          <a:p>
            <a:r>
              <a:rPr lang="pt-BR" sz="700" dirty="0" err="1">
                <a:solidFill>
                  <a:schemeClr val="bg1">
                    <a:lumMod val="50000"/>
                  </a:schemeClr>
                </a:solidFill>
                <a:latin typeface="Arial" pitchFamily="34" charset="0"/>
                <a:cs typeface="Arial" pitchFamily="34" charset="0"/>
              </a:rPr>
              <a:t>obs</a:t>
            </a:r>
            <a:r>
              <a:rPr lang="pt-BR" sz="700" dirty="0">
                <a:solidFill>
                  <a:schemeClr val="bg1">
                    <a:lumMod val="50000"/>
                  </a:schemeClr>
                </a:solidFill>
                <a:latin typeface="Arial" pitchFamily="34" charset="0"/>
                <a:cs typeface="Arial" pitchFamily="34" charset="0"/>
              </a:rPr>
              <a:t> 1: </a:t>
            </a:r>
            <a:r>
              <a:rPr lang="pt-BR" sz="700" dirty="0" smtClean="0">
                <a:solidFill>
                  <a:schemeClr val="bg1">
                    <a:lumMod val="50000"/>
                  </a:schemeClr>
                </a:solidFill>
                <a:latin typeface="Arial" pitchFamily="34" charset="0"/>
                <a:cs typeface="Arial" pitchFamily="34" charset="0"/>
              </a:rPr>
              <a:t>a totalização considera todos os imóveis notificados, não  excluindo imóveis que tiveram impugnações ou recursos deferidos.</a:t>
            </a:r>
          </a:p>
        </p:txBody>
      </p:sp>
      <p:graphicFrame>
        <p:nvGraphicFramePr>
          <p:cNvPr id="7" name="Gráfico 6"/>
          <p:cNvGraphicFramePr>
            <a:graphicFrameLocks/>
          </p:cNvGraphicFramePr>
          <p:nvPr>
            <p:extLst/>
          </p:nvPr>
        </p:nvGraphicFramePr>
        <p:xfrm>
          <a:off x="251520" y="1614399"/>
          <a:ext cx="8435280" cy="42340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813167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3" cstate="print">
            <a:extLst>
              <a:ext uri="{28A0092B-C50C-407E-A947-70E740481C1C}">
                <a14:useLocalDpi xmlns="" xmlns:a14="http://schemas.microsoft.com/office/drawing/2010/main" val="0"/>
              </a:ext>
            </a:extLst>
          </a:blip>
          <a:srcRect t="4040" b="36001"/>
          <a:stretch/>
        </p:blipFill>
        <p:spPr>
          <a:xfrm>
            <a:off x="1064536" y="879596"/>
            <a:ext cx="6027744" cy="5978406"/>
          </a:xfrm>
          <a:prstGeom prst="rect">
            <a:avLst/>
          </a:prstGeom>
        </p:spPr>
      </p:pic>
      <p:pic>
        <p:nvPicPr>
          <p:cNvPr id="4" name="Imagem 3"/>
          <p:cNvPicPr>
            <a:picLocks noChangeAspect="1"/>
          </p:cNvPicPr>
          <p:nvPr/>
        </p:nvPicPr>
        <p:blipFill rotWithShape="1">
          <a:blip r:embed="rId4" cstate="print">
            <a:extLst>
              <a:ext uri="{28A0092B-C50C-407E-A947-70E740481C1C}">
                <a14:useLocalDpi xmlns="" xmlns:a14="http://schemas.microsoft.com/office/drawing/2010/main" val="0"/>
              </a:ext>
            </a:extLst>
          </a:blip>
          <a:srcRect l="14026" t="27328" r="50000" b="45344"/>
          <a:stretch/>
        </p:blipFill>
        <p:spPr>
          <a:xfrm>
            <a:off x="6588224" y="5258010"/>
            <a:ext cx="1635256" cy="1135198"/>
          </a:xfrm>
          <a:prstGeom prst="rect">
            <a:avLst/>
          </a:prstGeom>
        </p:spPr>
      </p:pic>
      <p:sp>
        <p:nvSpPr>
          <p:cNvPr id="5" name="CaixaDeTexto 4"/>
          <p:cNvSpPr txBox="1"/>
          <p:nvPr/>
        </p:nvSpPr>
        <p:spPr>
          <a:xfrm>
            <a:off x="6722056" y="5102282"/>
            <a:ext cx="1258678" cy="215444"/>
          </a:xfrm>
          <a:prstGeom prst="rect">
            <a:avLst/>
          </a:prstGeom>
          <a:noFill/>
        </p:spPr>
        <p:txBody>
          <a:bodyPr wrap="none" rtlCol="0">
            <a:spAutoFit/>
          </a:bodyPr>
          <a:lstStyle/>
          <a:p>
            <a:r>
              <a:rPr lang="pt-BR" sz="800" b="1" dirty="0" smtClean="0"/>
              <a:t>IMÓVEIS NOTIFICADOS</a:t>
            </a:r>
            <a:endParaRPr lang="pt-BR" sz="800" b="1" dirty="0"/>
          </a:p>
        </p:txBody>
      </p:sp>
      <p:sp>
        <p:nvSpPr>
          <p:cNvPr id="10" name="Título 5"/>
          <p:cNvSpPr txBox="1">
            <a:spLocks/>
          </p:cNvSpPr>
          <p:nvPr/>
        </p:nvSpPr>
        <p:spPr>
          <a:xfrm>
            <a:off x="457200" y="644218"/>
            <a:ext cx="3538736"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t-BR" sz="1400" b="1" dirty="0" smtClean="0">
                <a:latin typeface="Arial" pitchFamily="34" charset="0"/>
                <a:cs typeface="Arial" pitchFamily="34" charset="0"/>
              </a:rPr>
              <a:t>MAPA DOS IMÓVEIS NOTIFICADOS POR </a:t>
            </a:r>
            <a:r>
              <a:rPr lang="pt-BR" sz="1400" b="1" dirty="0">
                <a:latin typeface="Arial" pitchFamily="34" charset="0"/>
                <a:cs typeface="Arial" pitchFamily="34" charset="0"/>
              </a:rPr>
              <a:t>SUBPREFEITURA (FEV/2016)</a:t>
            </a:r>
            <a:br>
              <a:rPr lang="pt-BR" sz="1400" b="1" dirty="0">
                <a:latin typeface="Arial" pitchFamily="34" charset="0"/>
                <a:cs typeface="Arial" pitchFamily="34" charset="0"/>
              </a:rPr>
            </a:br>
            <a:endParaRPr lang="pt-BR" sz="1400" dirty="0">
              <a:latin typeface="Arial" pitchFamily="34" charset="0"/>
              <a:cs typeface="Arial" pitchFamily="34" charset="0"/>
            </a:endParaRPr>
          </a:p>
        </p:txBody>
      </p:sp>
    </p:spTree>
    <p:extLst>
      <p:ext uri="{BB962C8B-B14F-4D97-AF65-F5344CB8AC3E}">
        <p14:creationId xmlns="" xmlns:p14="http://schemas.microsoft.com/office/powerpoint/2010/main" val="1406797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0" y="333375"/>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600" b="1">
                <a:solidFill>
                  <a:srgbClr val="E51701"/>
                </a:solidFill>
              </a:rPr>
              <a:t>GESTÃO DEMOCRÁTICA</a:t>
            </a:r>
            <a:endParaRPr lang="pt-BR" altLang="pt-BR" sz="1600" baseline="30000">
              <a:solidFill>
                <a:srgbClr val="E51701"/>
              </a:solidFill>
            </a:endParaRPr>
          </a:p>
          <a:p>
            <a:r>
              <a:rPr lang="pt-BR" altLang="pt-BR" sz="1400"/>
              <a:t>INSTRUMENTOS DE PARTICIPAÇÃO SOCIAL</a:t>
            </a:r>
          </a:p>
        </p:txBody>
      </p:sp>
      <p:pic>
        <p:nvPicPr>
          <p:cNvPr id="74755" name="Picture 6" descr="001-0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138" y="4656138"/>
            <a:ext cx="8213725"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6" name="Picture 7" descr="001-0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313" y="1306513"/>
            <a:ext cx="8207375" cy="217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7" name="TextBox 4"/>
          <p:cNvSpPr txBox="1">
            <a:spLocks noChangeArrowheads="1"/>
          </p:cNvSpPr>
          <p:nvPr/>
        </p:nvSpPr>
        <p:spPr bwMode="auto">
          <a:xfrm>
            <a:off x="0" y="4240213"/>
            <a:ext cx="9144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400"/>
              <a:t>SISTEMA DE INFORMAÇÕES, MONITORAMENTO E AVALIAÇÃO DO PDE</a:t>
            </a:r>
          </a:p>
        </p:txBody>
      </p:sp>
    </p:spTree>
    <p:extLst>
      <p:ext uri="{BB962C8B-B14F-4D97-AF65-F5344CB8AC3E}">
        <p14:creationId xmlns="" xmlns:p14="http://schemas.microsoft.com/office/powerpoint/2010/main" val="31476314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5"/>
          <p:cNvSpPr>
            <a:spLocks noGrp="1" noChangeArrowheads="1"/>
          </p:cNvSpPr>
          <p:nvPr>
            <p:ph type="body" idx="1"/>
          </p:nvPr>
        </p:nvSpPr>
        <p:spPr>
          <a:xfrm>
            <a:off x="1223629" y="902690"/>
            <a:ext cx="6642737" cy="5955311"/>
          </a:xfrm>
        </p:spPr>
        <p:txBody>
          <a:bodyPr>
            <a:normAutofit fontScale="77500" lnSpcReduction="20000"/>
          </a:bodyPr>
          <a:lstStyle/>
          <a:p>
            <a:pPr>
              <a:spcBef>
                <a:spcPts val="600"/>
              </a:spcBef>
              <a:buSzPct val="30000"/>
              <a:buFont typeface="Wingdings" panose="05000000000000000000" pitchFamily="2" charset="2"/>
              <a:buChar char="q"/>
            </a:pPr>
            <a:r>
              <a:rPr lang="pt-BR" sz="2600" dirty="0"/>
              <a:t>Prioridade para o transporte coletivo e não motorizado </a:t>
            </a:r>
          </a:p>
          <a:p>
            <a:pPr>
              <a:spcBef>
                <a:spcPts val="600"/>
              </a:spcBef>
              <a:buSzPct val="30000"/>
              <a:buFont typeface="Wingdings" panose="05000000000000000000" pitchFamily="2" charset="2"/>
              <a:buChar char="q"/>
            </a:pPr>
            <a:r>
              <a:rPr lang="pt-BR" sz="2600" dirty="0"/>
              <a:t>Articulação entre mobilidade e uso do solo, com adensamento ao longo dos sistema de transporte coletivo de massa </a:t>
            </a:r>
          </a:p>
          <a:p>
            <a:pPr>
              <a:spcBef>
                <a:spcPts val="600"/>
              </a:spcBef>
              <a:buSzPct val="30000"/>
              <a:buFont typeface="Wingdings" panose="05000000000000000000" pitchFamily="2" charset="2"/>
              <a:buChar char="q"/>
            </a:pPr>
            <a:r>
              <a:rPr lang="pt-BR" sz="2600" dirty="0"/>
              <a:t>Menor adensamento nos miolos (bairros fora dos eixos)</a:t>
            </a:r>
          </a:p>
          <a:p>
            <a:pPr>
              <a:spcBef>
                <a:spcPts val="600"/>
              </a:spcBef>
              <a:buSzPct val="30000"/>
              <a:buFont typeface="Wingdings" panose="05000000000000000000" pitchFamily="2" charset="2"/>
              <a:buChar char="q"/>
            </a:pPr>
            <a:r>
              <a:rPr lang="pt-BR" sz="2600" dirty="0"/>
              <a:t>Ampliação de parques e áreas protegidas </a:t>
            </a:r>
          </a:p>
          <a:p>
            <a:pPr>
              <a:spcBef>
                <a:spcPts val="600"/>
              </a:spcBef>
              <a:buSzPct val="30000"/>
              <a:buFont typeface="Wingdings" panose="05000000000000000000" pitchFamily="2" charset="2"/>
              <a:buChar char="q"/>
            </a:pPr>
            <a:r>
              <a:rPr lang="pt-BR" sz="2600" dirty="0"/>
              <a:t>Conter a expansão horizontal com a criação de alternativas econômicas na zona rural </a:t>
            </a:r>
          </a:p>
          <a:p>
            <a:pPr>
              <a:spcBef>
                <a:spcPts val="600"/>
              </a:spcBef>
              <a:buSzPct val="30000"/>
              <a:buFont typeface="Wingdings" panose="05000000000000000000" pitchFamily="2" charset="2"/>
              <a:buChar char="q"/>
            </a:pPr>
            <a:r>
              <a:rPr lang="pt-BR" sz="2600" dirty="0"/>
              <a:t>Estimular a moradia onde tem muito emprego e criar polos de desenvolvimento econômico onde se concentram moradias</a:t>
            </a:r>
          </a:p>
          <a:p>
            <a:pPr>
              <a:spcBef>
                <a:spcPts val="600"/>
              </a:spcBef>
              <a:buSzPct val="30000"/>
              <a:buFont typeface="Wingdings" panose="05000000000000000000" pitchFamily="2" charset="2"/>
              <a:buChar char="q"/>
            </a:pPr>
            <a:r>
              <a:rPr lang="pt-BR" sz="2600" dirty="0"/>
              <a:t>Ampliar a produção de HIS – Faixa 1, com ZEIS mais focadas e criação da ZEIS 5 específicas para setores de renda media baixa</a:t>
            </a:r>
          </a:p>
          <a:p>
            <a:pPr>
              <a:spcBef>
                <a:spcPts val="600"/>
              </a:spcBef>
              <a:buSzPct val="30000"/>
              <a:buFont typeface="Wingdings" panose="05000000000000000000" pitchFamily="2" charset="2"/>
              <a:buChar char="q"/>
            </a:pPr>
            <a:r>
              <a:rPr lang="pt-BR" sz="2600" dirty="0"/>
              <a:t>Proteção de espaços culturais relevantes para a identidade </a:t>
            </a:r>
          </a:p>
          <a:p>
            <a:pPr>
              <a:spcBef>
                <a:spcPts val="600"/>
              </a:spcBef>
              <a:buSzPct val="30000"/>
              <a:buFont typeface="Wingdings" panose="05000000000000000000" pitchFamily="2" charset="2"/>
              <a:buChar char="q"/>
            </a:pPr>
            <a:r>
              <a:rPr lang="pt-BR" sz="2600" dirty="0"/>
              <a:t>Reestruturação urbanística na MEM com proteção social e ambiental  </a:t>
            </a:r>
          </a:p>
          <a:p>
            <a:pPr>
              <a:spcBef>
                <a:spcPts val="600"/>
              </a:spcBef>
              <a:buSzPct val="30000"/>
            </a:pPr>
            <a:endParaRPr lang="pt-BR" sz="2400" dirty="0"/>
          </a:p>
          <a:p>
            <a:pPr marL="258952" indent="-258952">
              <a:spcBef>
                <a:spcPts val="2250"/>
              </a:spcBef>
              <a:buSzPct val="30000"/>
              <a:buBlip>
                <a:blip r:embed="rId2"/>
              </a:buBlip>
            </a:pPr>
            <a:endParaRPr lang="pt-BR" sz="2400" dirty="0"/>
          </a:p>
        </p:txBody>
      </p:sp>
      <p:sp>
        <p:nvSpPr>
          <p:cNvPr id="8" name="AutoShape 5"/>
          <p:cNvSpPr>
            <a:spLocks/>
          </p:cNvSpPr>
          <p:nvPr/>
        </p:nvSpPr>
        <p:spPr bwMode="auto">
          <a:xfrm>
            <a:off x="0" y="-18265"/>
            <a:ext cx="9144000" cy="875497"/>
          </a:xfrm>
          <a:custGeom>
            <a:avLst/>
            <a:gdLst>
              <a:gd name="T0" fmla="*/ 5993607 w 21600"/>
              <a:gd name="T1" fmla="*/ 952500 h 21600"/>
              <a:gd name="T2" fmla="*/ 5993607 w 21600"/>
              <a:gd name="T3" fmla="*/ 952500 h 21600"/>
              <a:gd name="T4" fmla="*/ 5993607 w 21600"/>
              <a:gd name="T5" fmla="*/ 952500 h 21600"/>
              <a:gd name="T6" fmla="*/ 5993607 w 21600"/>
              <a:gd name="T7" fmla="*/ 952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solidFill>
            <a:srgbClr val="FF0000"/>
          </a:solidFill>
          <a:ln w="57150">
            <a:noFill/>
            <a:prstDash val="sysDot"/>
          </a:ln>
          <a:extLst>
            <a:ext uri="{91240B29-F687-4F45-9708-019B960494DF}">
              <a14:hiddenLine xmlns="" xmlns:a14="http://schemas.microsoft.com/office/drawing/2010/main" w="12700">
                <a:solidFill>
                  <a:srgbClr val="000000"/>
                </a:solidFill>
                <a:miter lim="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eaLnBrk="0" fontAlgn="base" hangingPunct="0">
              <a:spcBef>
                <a:spcPct val="0"/>
              </a:spcBef>
              <a:spcAft>
                <a:spcPct val="0"/>
              </a:spcAft>
            </a:pPr>
            <a:r>
              <a:rPr lang="pt-BR" sz="3600" b="1" dirty="0"/>
              <a:t>A CIDADE PROPOSTA PELO PDE-2014</a:t>
            </a:r>
          </a:p>
        </p:txBody>
      </p:sp>
    </p:spTree>
    <p:extLst>
      <p:ext uri="{BB962C8B-B14F-4D97-AF65-F5344CB8AC3E}">
        <p14:creationId xmlns="" xmlns:p14="http://schemas.microsoft.com/office/powerpoint/2010/main" val="9076976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4"/>
          <p:cNvSpPr txBox="1">
            <a:spLocks noChangeArrowheads="1"/>
          </p:cNvSpPr>
          <p:nvPr/>
        </p:nvSpPr>
        <p:spPr bwMode="auto">
          <a:xfrm>
            <a:off x="0" y="333375"/>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600" b="1">
                <a:solidFill>
                  <a:srgbClr val="E51701"/>
                </a:solidFill>
              </a:rPr>
              <a:t>GESTÃO DEMOCRÁTICA</a:t>
            </a:r>
            <a:endParaRPr lang="pt-BR" altLang="pt-BR" sz="1600" baseline="30000">
              <a:solidFill>
                <a:srgbClr val="E51701"/>
              </a:solidFill>
            </a:endParaRPr>
          </a:p>
          <a:p>
            <a:r>
              <a:rPr lang="pt-BR" altLang="pt-BR" sz="1400"/>
              <a:t>SISTEMA DE PLANEJAMENTO URBANO</a:t>
            </a:r>
          </a:p>
        </p:txBody>
      </p:sp>
      <p:pic>
        <p:nvPicPr>
          <p:cNvPr id="75779" name="Picture 6" descr="001-0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388" y="1343025"/>
            <a:ext cx="8785225" cy="416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1841104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4"/>
          <p:cNvSpPr txBox="1">
            <a:spLocks noChangeArrowheads="1"/>
          </p:cNvSpPr>
          <p:nvPr/>
        </p:nvSpPr>
        <p:spPr bwMode="auto">
          <a:xfrm>
            <a:off x="0" y="333375"/>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600" b="1">
                <a:solidFill>
                  <a:srgbClr val="E51701"/>
                </a:solidFill>
              </a:rPr>
              <a:t>GESTÃO DEMOCRÁTICA</a:t>
            </a:r>
            <a:endParaRPr lang="pt-BR" altLang="pt-BR" sz="1600" baseline="30000">
              <a:solidFill>
                <a:srgbClr val="E51701"/>
              </a:solidFill>
            </a:endParaRPr>
          </a:p>
          <a:p>
            <a:r>
              <a:rPr lang="pt-BR" altLang="pt-BR" sz="1400"/>
              <a:t>FUNDURB</a:t>
            </a:r>
          </a:p>
        </p:txBody>
      </p:sp>
      <p:pic>
        <p:nvPicPr>
          <p:cNvPr id="76803" name="Picture 6" descr="001-04"/>
          <p:cNvPicPr>
            <a:picLocks noChangeAspect="1" noChangeArrowheads="1"/>
          </p:cNvPicPr>
          <p:nvPr/>
        </p:nvPicPr>
        <p:blipFill>
          <a:blip r:embed="rId3" cstate="print">
            <a:extLst>
              <a:ext uri="{28A0092B-C50C-407E-A947-70E740481C1C}">
                <a14:useLocalDpi xmlns="" xmlns:a14="http://schemas.microsoft.com/office/drawing/2010/main" val="0"/>
              </a:ext>
            </a:extLst>
          </a:blip>
          <a:srcRect l="6195" r="5472"/>
          <a:stretch>
            <a:fillRect/>
          </a:stretch>
        </p:blipFill>
        <p:spPr bwMode="auto">
          <a:xfrm>
            <a:off x="142875" y="1087438"/>
            <a:ext cx="8713788"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6190860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3050"/>
            <a:ext cx="8435280" cy="491654"/>
          </a:xfrm>
        </p:spPr>
        <p:txBody>
          <a:bodyPr>
            <a:normAutofit fontScale="90000"/>
          </a:bodyPr>
          <a:lstStyle/>
          <a:p>
            <a:pPr algn="ctr"/>
            <a:r>
              <a:rPr lang="pt-BR" dirty="0" smtClean="0"/>
              <a:t>Acesso à terra para políticas públicas</a:t>
            </a:r>
            <a:endParaRPr lang="pt-BR" dirty="0"/>
          </a:p>
        </p:txBody>
      </p:sp>
      <p:sp>
        <p:nvSpPr>
          <p:cNvPr id="3" name="Espaço Reservado para Texto 2"/>
          <p:cNvSpPr>
            <a:spLocks noGrp="1"/>
          </p:cNvSpPr>
          <p:nvPr>
            <p:ph type="body" idx="1"/>
          </p:nvPr>
        </p:nvSpPr>
        <p:spPr/>
        <p:txBody>
          <a:bodyPr/>
          <a:lstStyle/>
          <a:p>
            <a:endParaRPr lang="pt-BR"/>
          </a:p>
        </p:txBody>
      </p:sp>
      <p:sp>
        <p:nvSpPr>
          <p:cNvPr id="5" name="Espaço Reservado para Texto 4"/>
          <p:cNvSpPr>
            <a:spLocks noGrp="1"/>
          </p:cNvSpPr>
          <p:nvPr>
            <p:ph type="body" sz="half" idx="3"/>
          </p:nvPr>
        </p:nvSpPr>
        <p:spPr/>
        <p:txBody>
          <a:bodyPr/>
          <a:lstStyle/>
          <a:p>
            <a:endParaRPr lang="pt-BR"/>
          </a:p>
        </p:txBody>
      </p:sp>
      <p:pic>
        <p:nvPicPr>
          <p:cNvPr id="7" name="Espaço Reservado para Conteúdo 6" descr="B02-31_A"/>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908720"/>
            <a:ext cx="4248472" cy="5328592"/>
          </a:xfrm>
          <a:prstGeom prst="rect">
            <a:avLst/>
          </a:prstGeom>
          <a:noFill/>
          <a:ln>
            <a:noFill/>
          </a:ln>
        </p:spPr>
      </p:pic>
      <p:pic>
        <p:nvPicPr>
          <p:cNvPr id="8" name="Espaço Reservado para Conteúdo 7" descr="B02-32_A"/>
          <p:cNvPicPr>
            <a:picLocks noGrp="1"/>
          </p:cNvPicPr>
          <p:nvPr>
            <p:ph sz="half" idx="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908720"/>
            <a:ext cx="4104456" cy="5328592"/>
          </a:xfrm>
          <a:prstGeom prst="rect">
            <a:avLst/>
          </a:prstGeom>
          <a:noFill/>
          <a:ln>
            <a:noFill/>
          </a:ln>
        </p:spPr>
      </p:pic>
    </p:spTree>
    <p:extLst>
      <p:ext uri="{BB962C8B-B14F-4D97-AF65-F5344CB8AC3E}">
        <p14:creationId xmlns="" xmlns:p14="http://schemas.microsoft.com/office/powerpoint/2010/main" val="1804797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ICRO03\Desktop\2013.05.04-Revisao-do-Plano-Diretor-Fotos-Cesar-Ogata-39.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305" t="42669" b="11274"/>
          <a:stretch/>
        </p:blipFill>
        <p:spPr bwMode="auto">
          <a:xfrm>
            <a:off x="1132693" y="-27384"/>
            <a:ext cx="6903885" cy="2986286"/>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MICRO03\Desktop\2013-05-31-confHB1.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 b="36009"/>
          <a:stretch/>
        </p:blipFill>
        <p:spPr bwMode="auto">
          <a:xfrm>
            <a:off x="1143000" y="2936776"/>
            <a:ext cx="6893579" cy="39212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937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1408" y="-27384"/>
            <a:ext cx="7829024" cy="6957392"/>
          </a:xfrm>
          <a:prstGeom prst="rect">
            <a:avLst/>
          </a:prstGeom>
        </p:spPr>
      </p:pic>
      <p:sp>
        <p:nvSpPr>
          <p:cNvPr id="2" name="Retângulo 1"/>
          <p:cNvSpPr/>
          <p:nvPr/>
        </p:nvSpPr>
        <p:spPr>
          <a:xfrm>
            <a:off x="1277635" y="582069"/>
            <a:ext cx="4887161" cy="1446550"/>
          </a:xfrm>
          <a:prstGeom prst="rect">
            <a:avLst/>
          </a:prstGeom>
        </p:spPr>
        <p:txBody>
          <a:bodyPr wrap="square">
            <a:spAutoFit/>
          </a:bodyPr>
          <a:lstStyle/>
          <a:p>
            <a:pPr>
              <a:defRPr/>
            </a:pPr>
            <a:r>
              <a:rPr lang="pt-BR" sz="4400" b="1" dirty="0">
                <a:solidFill>
                  <a:schemeClr val="bg1"/>
                </a:solidFill>
              </a:rPr>
              <a:t>114 audiências públicas</a:t>
            </a:r>
            <a:endParaRPr lang="pt-BR" sz="3600" b="1" dirty="0"/>
          </a:p>
        </p:txBody>
      </p:sp>
    </p:spTree>
    <p:extLst>
      <p:ext uri="{BB962C8B-B14F-4D97-AF65-F5344CB8AC3E}">
        <p14:creationId xmlns="" xmlns:p14="http://schemas.microsoft.com/office/powerpoint/2010/main" val="33992874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BEBA8EAE-BF5A-486C-A8C5-ECC9F3942E4B}">
                <a14:imgProps xmlns="" xmlns:a14="http://schemas.microsoft.com/office/drawing/2010/main">
                  <a14:imgLayer r:embed="">
                    <a14:imgEffect>
                      <a14:brightnessContrast bright="40000"/>
                    </a14:imgEffect>
                  </a14:imgLayer>
                </a14:imgProps>
              </a:ext>
              <a:ext uri="{28A0092B-C50C-407E-A947-70E740481C1C}">
                <a14:useLocalDpi xmlns="" xmlns:a14="http://schemas.microsoft.com/office/drawing/2010/main" val="0"/>
              </a:ext>
            </a:extLst>
          </a:blip>
          <a:stretch>
            <a:fillRect/>
          </a:stretch>
        </p:blipFill>
        <p:spPr>
          <a:xfrm rot="10800000">
            <a:off x="1143000" y="241721"/>
            <a:ext cx="6867577" cy="2395191"/>
          </a:xfrm>
          <a:prstGeom prst="rect">
            <a:avLst/>
          </a:prstGeom>
        </p:spPr>
      </p:pic>
      <p:pic>
        <p:nvPicPr>
          <p:cNvPr id="7" name="Imagem 6"/>
          <p:cNvPicPr>
            <a:picLocks noChangeAspect="1"/>
          </p:cNvPicPr>
          <p:nvPr/>
        </p:nvPicPr>
        <p:blipFill>
          <a:blip r:embed="rId3" cstate="print">
            <a:extLst>
              <a:ext uri="{BEBA8EAE-BF5A-486C-A8C5-ECC9F3942E4B}">
                <a14:imgProps xmlns="" xmlns:a14="http://schemas.microsoft.com/office/drawing/2010/main">
                  <a14:imgLayer r:embed="">
                    <a14:imgEffect>
                      <a14:saturation sat="0"/>
                    </a14:imgEffect>
                    <a14:imgEffect>
                      <a14:brightnessContrast contrast="20000"/>
                    </a14:imgEffect>
                  </a14:imgLayer>
                </a14:imgProps>
              </a:ext>
              <a:ext uri="{28A0092B-C50C-407E-A947-70E740481C1C}">
                <a14:useLocalDpi xmlns="" xmlns:a14="http://schemas.microsoft.com/office/drawing/2010/main" val="0"/>
              </a:ext>
            </a:extLst>
          </a:blip>
          <a:stretch>
            <a:fillRect/>
          </a:stretch>
        </p:blipFill>
        <p:spPr>
          <a:xfrm>
            <a:off x="1061611" y="4487614"/>
            <a:ext cx="6987026" cy="2253754"/>
          </a:xfrm>
          <a:prstGeom prst="rect">
            <a:avLst/>
          </a:prstGeom>
        </p:spPr>
      </p:pic>
      <p:sp>
        <p:nvSpPr>
          <p:cNvPr id="8" name="Retângulo 7"/>
          <p:cNvSpPr/>
          <p:nvPr/>
        </p:nvSpPr>
        <p:spPr>
          <a:xfrm>
            <a:off x="899592" y="2754215"/>
            <a:ext cx="6987027" cy="2154436"/>
          </a:xfrm>
          <a:prstGeom prst="rect">
            <a:avLst/>
          </a:prstGeom>
        </p:spPr>
        <p:txBody>
          <a:bodyPr wrap="square">
            <a:spAutoFit/>
          </a:bodyPr>
          <a:lstStyle/>
          <a:p>
            <a:pPr algn="r">
              <a:defRPr/>
            </a:pPr>
            <a:r>
              <a:rPr lang="pt-BR" sz="5400" b="1" dirty="0">
                <a:solidFill>
                  <a:srgbClr val="C00000"/>
                </a:solidFill>
              </a:rPr>
              <a:t>25.692 participantes</a:t>
            </a:r>
          </a:p>
          <a:p>
            <a:pPr algn="r">
              <a:defRPr/>
            </a:pPr>
            <a:r>
              <a:rPr lang="pt-BR" sz="4000" b="1" dirty="0">
                <a:solidFill>
                  <a:srgbClr val="C00000"/>
                </a:solidFill>
              </a:rPr>
              <a:t>(10.000 na Conferência da Cidade)</a:t>
            </a:r>
          </a:p>
        </p:txBody>
      </p:sp>
    </p:spTree>
    <p:extLst>
      <p:ext uri="{BB962C8B-B14F-4D97-AF65-F5344CB8AC3E}">
        <p14:creationId xmlns="" xmlns:p14="http://schemas.microsoft.com/office/powerpoint/2010/main" val="227723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44333" y="-532668"/>
            <a:ext cx="6858000" cy="6121908"/>
          </a:xfrm>
          <a:prstGeom prst="rect">
            <a:avLst/>
          </a:prstGeom>
        </p:spPr>
      </p:pic>
      <p:sp>
        <p:nvSpPr>
          <p:cNvPr id="2" name="Retângulo 1"/>
          <p:cNvSpPr/>
          <p:nvPr/>
        </p:nvSpPr>
        <p:spPr>
          <a:xfrm>
            <a:off x="785786" y="5746030"/>
            <a:ext cx="7858180" cy="646331"/>
          </a:xfrm>
          <a:prstGeom prst="rect">
            <a:avLst/>
          </a:prstGeom>
        </p:spPr>
        <p:txBody>
          <a:bodyPr wrap="square">
            <a:spAutoFit/>
          </a:bodyPr>
          <a:lstStyle/>
          <a:p>
            <a:pPr>
              <a:defRPr/>
            </a:pPr>
            <a:r>
              <a:rPr lang="pt-BR" sz="3600" b="1" dirty="0">
                <a:solidFill>
                  <a:srgbClr val="FF0000"/>
                </a:solidFill>
              </a:rPr>
              <a:t>10.147 contribuições recebidas</a:t>
            </a:r>
          </a:p>
        </p:txBody>
      </p:sp>
    </p:spTree>
    <p:extLst>
      <p:ext uri="{BB962C8B-B14F-4D97-AF65-F5344CB8AC3E}">
        <p14:creationId xmlns="" xmlns:p14="http://schemas.microsoft.com/office/powerpoint/2010/main" val="2580663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rotWithShape="1">
          <a:blip r:embed="rId2" cstate="print">
            <a:extLst>
              <a:ext uri="{28A0092B-C50C-407E-A947-70E740481C1C}">
                <a14:useLocalDpi xmlns="" xmlns:a14="http://schemas.microsoft.com/office/drawing/2010/main" val="0"/>
              </a:ext>
            </a:extLst>
          </a:blip>
          <a:srcRect l="5113" r="28683"/>
          <a:stretch/>
        </p:blipFill>
        <p:spPr>
          <a:xfrm>
            <a:off x="1143000" y="-28062"/>
            <a:ext cx="6858000" cy="6851782"/>
          </a:xfrm>
          <a:prstGeom prst="rect">
            <a:avLst/>
          </a:prstGeom>
        </p:spPr>
      </p:pic>
      <p:sp>
        <p:nvSpPr>
          <p:cNvPr id="5" name="Retângulo 4"/>
          <p:cNvSpPr/>
          <p:nvPr/>
        </p:nvSpPr>
        <p:spPr>
          <a:xfrm>
            <a:off x="3286116" y="4968120"/>
            <a:ext cx="4572033" cy="1077218"/>
          </a:xfrm>
          <a:prstGeom prst="rect">
            <a:avLst/>
          </a:prstGeom>
        </p:spPr>
        <p:txBody>
          <a:bodyPr wrap="square">
            <a:spAutoFit/>
          </a:bodyPr>
          <a:lstStyle/>
          <a:p>
            <a:pPr algn="r">
              <a:defRPr/>
            </a:pPr>
            <a:r>
              <a:rPr lang="pt-BR" sz="3200" b="1" dirty="0">
                <a:solidFill>
                  <a:schemeClr val="bg1"/>
                </a:solidFill>
              </a:rPr>
              <a:t>(5.684 propostas presenciais)</a:t>
            </a:r>
            <a:endParaRPr lang="pt-BR" sz="1050" dirty="0"/>
          </a:p>
        </p:txBody>
      </p:sp>
    </p:spTree>
    <p:extLst>
      <p:ext uri="{BB962C8B-B14F-4D97-AF65-F5344CB8AC3E}">
        <p14:creationId xmlns="" xmlns:p14="http://schemas.microsoft.com/office/powerpoint/2010/main" val="2409828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8"/>
          <p:cNvGrpSpPr/>
          <p:nvPr/>
        </p:nvGrpSpPr>
        <p:grpSpPr>
          <a:xfrm>
            <a:off x="1169623" y="620689"/>
            <a:ext cx="3785462" cy="5454225"/>
            <a:chOff x="1736685" y="1853825"/>
            <a:chExt cx="5445605" cy="5884662"/>
          </a:xfrm>
        </p:grpSpPr>
        <p:pic>
          <p:nvPicPr>
            <p:cNvPr id="2" name="Image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36685" y="2213865"/>
              <a:ext cx="5445605" cy="5524622"/>
            </a:xfrm>
            <a:prstGeom prst="rect">
              <a:avLst/>
            </a:prstGeom>
          </p:spPr>
        </p:pic>
        <p:pic>
          <p:nvPicPr>
            <p:cNvPr id="8" name="Imagem 7"/>
            <p:cNvPicPr>
              <a:picLocks noChangeAspect="1"/>
            </p:cNvPicPr>
            <p:nvPr/>
          </p:nvPicPr>
          <p:blipFill rotWithShape="1">
            <a:blip r:embed="rId3" cstate="print"/>
            <a:srcRect b="33333"/>
            <a:stretch/>
          </p:blipFill>
          <p:spPr>
            <a:xfrm>
              <a:off x="1736685" y="1853825"/>
              <a:ext cx="5445604" cy="360040"/>
            </a:xfrm>
            <a:prstGeom prst="rect">
              <a:avLst/>
            </a:prstGeom>
          </p:spPr>
        </p:pic>
      </p:grpSp>
      <p:sp>
        <p:nvSpPr>
          <p:cNvPr id="6" name="Retângulo 5"/>
          <p:cNvSpPr/>
          <p:nvPr/>
        </p:nvSpPr>
        <p:spPr>
          <a:xfrm>
            <a:off x="5004048" y="779214"/>
            <a:ext cx="3354166" cy="3416320"/>
          </a:xfrm>
          <a:prstGeom prst="rect">
            <a:avLst/>
          </a:prstGeom>
        </p:spPr>
        <p:txBody>
          <a:bodyPr wrap="square">
            <a:spAutoFit/>
          </a:bodyPr>
          <a:lstStyle/>
          <a:p>
            <a:pPr algn="ctr">
              <a:defRPr/>
            </a:pPr>
            <a:r>
              <a:rPr lang="pt-BR" sz="4000" b="1" dirty="0">
                <a:solidFill>
                  <a:schemeClr val="tx2"/>
                </a:solidFill>
              </a:rPr>
              <a:t>4.463 propostas pela internet</a:t>
            </a:r>
          </a:p>
          <a:p>
            <a:pPr algn="ctr">
              <a:defRPr/>
            </a:pPr>
            <a:r>
              <a:rPr lang="pt-BR" sz="2400" b="1" dirty="0">
                <a:solidFill>
                  <a:schemeClr val="tx2"/>
                </a:solidFill>
              </a:rPr>
              <a:t>(Ficha de propostas online, minuta participativa, hotsite da CMSP)</a:t>
            </a:r>
            <a:endParaRPr lang="pt-BR" sz="3200" b="1" dirty="0">
              <a:solidFill>
                <a:schemeClr val="tx2"/>
              </a:solidFill>
            </a:endParaRPr>
          </a:p>
        </p:txBody>
      </p:sp>
    </p:spTree>
    <p:extLst>
      <p:ext uri="{BB962C8B-B14F-4D97-AF65-F5344CB8AC3E}">
        <p14:creationId xmlns="" xmlns:p14="http://schemas.microsoft.com/office/powerpoint/2010/main" val="1724944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4"/>
          <p:cNvSpPr txBox="1">
            <a:spLocks noChangeArrowheads="1"/>
          </p:cNvSpPr>
          <p:nvPr/>
        </p:nvSpPr>
        <p:spPr bwMode="auto">
          <a:xfrm>
            <a:off x="0" y="333375"/>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600" b="1">
                <a:solidFill>
                  <a:srgbClr val="E51701"/>
                </a:solidFill>
              </a:rPr>
              <a:t>GESTÃO DEMOCRÁTICA</a:t>
            </a:r>
            <a:endParaRPr lang="pt-BR" altLang="pt-BR" sz="1600" baseline="30000">
              <a:solidFill>
                <a:srgbClr val="E51701"/>
              </a:solidFill>
            </a:endParaRPr>
          </a:p>
          <a:p>
            <a:r>
              <a:rPr lang="pt-BR" altLang="pt-BR" sz="1400"/>
              <a:t>SISTEMA DE PLANEJAMENTO URBANO</a:t>
            </a:r>
          </a:p>
        </p:txBody>
      </p:sp>
      <p:pic>
        <p:nvPicPr>
          <p:cNvPr id="75779" name="Picture 6" descr="001-0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388" y="1343025"/>
            <a:ext cx="8785225" cy="416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184110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tretch>
            <a:fillRect/>
          </a:stretch>
        </p:blipFill>
        <p:spPr bwMode="auto">
          <a:xfrm>
            <a:off x="-357222" y="928670"/>
            <a:ext cx="4482498" cy="844904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U:\PLANO-DIRETOR\_PDE_SUBST-2_QUADROS_MAPAS\mapas-subst2\Mapa02A_Setores_Macroárea_Estruturação_Metropolitana_09_lgenda.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386264" y="3143248"/>
            <a:ext cx="3257570" cy="369828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tângulo 4"/>
          <p:cNvSpPr/>
          <p:nvPr/>
        </p:nvSpPr>
        <p:spPr>
          <a:xfrm>
            <a:off x="0" y="1"/>
            <a:ext cx="9144000" cy="1124746"/>
          </a:xfrm>
          <a:prstGeom prst="rect">
            <a:avLst/>
          </a:prstGeom>
          <a:solidFill>
            <a:srgbClr val="FF0000"/>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MACROÁREA DE ESRUTURAÇÃO METROPOLITANA</a:t>
            </a:r>
          </a:p>
          <a:p>
            <a:pPr algn="ctr"/>
            <a:r>
              <a:rPr lang="pt-BR" sz="2400" b="1" dirty="0">
                <a:solidFill>
                  <a:schemeClr val="bg1"/>
                </a:solidFill>
              </a:rPr>
              <a:t>Setores e subsetores</a:t>
            </a:r>
          </a:p>
        </p:txBody>
      </p:sp>
      <p:sp>
        <p:nvSpPr>
          <p:cNvPr id="7" name="CaixaDeTexto 6"/>
          <p:cNvSpPr txBox="1"/>
          <p:nvPr/>
        </p:nvSpPr>
        <p:spPr>
          <a:xfrm>
            <a:off x="4143372" y="1428737"/>
            <a:ext cx="5000628" cy="1323439"/>
          </a:xfrm>
          <a:prstGeom prst="rect">
            <a:avLst/>
          </a:prstGeom>
          <a:solidFill>
            <a:srgbClr val="FF0000"/>
          </a:solidFill>
        </p:spPr>
        <p:txBody>
          <a:bodyPr wrap="square" rtlCol="0">
            <a:spAutoFit/>
          </a:bodyPr>
          <a:lstStyle/>
          <a:p>
            <a:r>
              <a:rPr lang="pt-BR" sz="1600" b="1" dirty="0">
                <a:solidFill>
                  <a:schemeClr val="bg1"/>
                </a:solidFill>
              </a:rPr>
              <a:t>Cada </a:t>
            </a:r>
            <a:r>
              <a:rPr lang="pt-BR" sz="1600" b="1" dirty="0" err="1" smtClean="0">
                <a:solidFill>
                  <a:schemeClr val="bg1"/>
                </a:solidFill>
              </a:rPr>
              <a:t>subsetor</a:t>
            </a:r>
            <a:r>
              <a:rPr lang="pt-BR" sz="1600" b="1" dirty="0" smtClean="0">
                <a:solidFill>
                  <a:schemeClr val="bg1"/>
                </a:solidFill>
              </a:rPr>
              <a:t> </a:t>
            </a:r>
            <a:r>
              <a:rPr lang="pt-BR" sz="1600" b="1" dirty="0">
                <a:solidFill>
                  <a:schemeClr val="bg1"/>
                </a:solidFill>
              </a:rPr>
              <a:t>deve  ter um Plano de Desenvolvimento econômico ou Plano de Intervenção  urbana a ser viabilizado por instrumentos  de parceria público –privado (OUC, AIU, CU), com garantia de proteção social e ambiental</a:t>
            </a:r>
            <a:endParaRPr lang="es-CL" sz="1600" b="1" dirty="0">
              <a:solidFill>
                <a:schemeClr val="bg1"/>
              </a:solidFill>
            </a:endParaRPr>
          </a:p>
        </p:txBody>
      </p:sp>
    </p:spTree>
    <p:extLst>
      <p:ext uri="{BB962C8B-B14F-4D97-AF65-F5344CB8AC3E}">
        <p14:creationId xmlns="" xmlns:p14="http://schemas.microsoft.com/office/powerpoint/2010/main" val="1283405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4"/>
          <p:cNvSpPr txBox="1">
            <a:spLocks noChangeArrowheads="1"/>
          </p:cNvSpPr>
          <p:nvPr/>
        </p:nvSpPr>
        <p:spPr bwMode="auto">
          <a:xfrm>
            <a:off x="0" y="333375"/>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600" b="1">
                <a:solidFill>
                  <a:srgbClr val="E51701"/>
                </a:solidFill>
              </a:rPr>
              <a:t>GESTÃO DEMOCRÁTICA</a:t>
            </a:r>
            <a:endParaRPr lang="pt-BR" altLang="pt-BR" sz="1600" baseline="30000">
              <a:solidFill>
                <a:srgbClr val="E51701"/>
              </a:solidFill>
            </a:endParaRPr>
          </a:p>
          <a:p>
            <a:r>
              <a:rPr lang="pt-BR" altLang="pt-BR" sz="1400"/>
              <a:t>FUNDURB</a:t>
            </a:r>
          </a:p>
        </p:txBody>
      </p:sp>
      <p:pic>
        <p:nvPicPr>
          <p:cNvPr id="76803" name="Picture 6" descr="001-04"/>
          <p:cNvPicPr>
            <a:picLocks noChangeAspect="1" noChangeArrowheads="1"/>
          </p:cNvPicPr>
          <p:nvPr/>
        </p:nvPicPr>
        <p:blipFill>
          <a:blip r:embed="rId3" cstate="print">
            <a:extLst>
              <a:ext uri="{28A0092B-C50C-407E-A947-70E740481C1C}">
                <a14:useLocalDpi xmlns="" xmlns:a14="http://schemas.microsoft.com/office/drawing/2010/main" val="0"/>
              </a:ext>
            </a:extLst>
          </a:blip>
          <a:srcRect l="6195" r="5472"/>
          <a:stretch>
            <a:fillRect/>
          </a:stretch>
        </p:blipFill>
        <p:spPr bwMode="auto">
          <a:xfrm>
            <a:off x="142875" y="1087438"/>
            <a:ext cx="8713788"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6190860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4"/>
          <p:cNvSpPr txBox="1">
            <a:spLocks noChangeArrowheads="1"/>
          </p:cNvSpPr>
          <p:nvPr/>
        </p:nvSpPr>
        <p:spPr bwMode="auto">
          <a:xfrm>
            <a:off x="0" y="333375"/>
            <a:ext cx="914400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600" b="1">
                <a:solidFill>
                  <a:srgbClr val="E51701"/>
                </a:solidFill>
              </a:rPr>
              <a:t>GESTÃO DEMOCRÁTICA</a:t>
            </a:r>
            <a:endParaRPr lang="pt-BR" altLang="pt-BR" sz="1600" baseline="30000">
              <a:solidFill>
                <a:srgbClr val="E51701"/>
              </a:solidFill>
            </a:endParaRPr>
          </a:p>
          <a:p>
            <a:r>
              <a:rPr lang="pt-BR" altLang="pt-BR" sz="1400"/>
              <a:t>INSTRUMENTOS DE PARTICIPAÇÃO SOCIAL</a:t>
            </a:r>
          </a:p>
        </p:txBody>
      </p:sp>
      <p:pic>
        <p:nvPicPr>
          <p:cNvPr id="74755" name="Picture 6" descr="001-0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138" y="4656138"/>
            <a:ext cx="8213725" cy="1419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756" name="Picture 7" descr="001-0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8313" y="1306513"/>
            <a:ext cx="8207375" cy="217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7" name="TextBox 4"/>
          <p:cNvSpPr txBox="1">
            <a:spLocks noChangeArrowheads="1"/>
          </p:cNvSpPr>
          <p:nvPr/>
        </p:nvSpPr>
        <p:spPr bwMode="auto">
          <a:xfrm>
            <a:off x="0" y="4240213"/>
            <a:ext cx="9144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a:tabLst>
                <a:tab pos="989013" algn="l"/>
              </a:tabLst>
              <a:defRPr>
                <a:solidFill>
                  <a:schemeClr val="tx1"/>
                </a:solidFill>
                <a:latin typeface="Arial" charset="0"/>
                <a:ea typeface="MS PGothic" pitchFamily="34" charset="-128"/>
              </a:defRPr>
            </a:lvl1pPr>
            <a:lvl2pPr marL="742950" indent="-285750">
              <a:tabLst>
                <a:tab pos="989013" algn="l"/>
              </a:tabLst>
              <a:defRPr>
                <a:solidFill>
                  <a:schemeClr val="tx1"/>
                </a:solidFill>
                <a:latin typeface="Arial" charset="0"/>
                <a:ea typeface="MS PGothic" pitchFamily="34" charset="-128"/>
              </a:defRPr>
            </a:lvl2pPr>
            <a:lvl3pPr marL="1143000" indent="-228600">
              <a:tabLst>
                <a:tab pos="989013" algn="l"/>
              </a:tabLst>
              <a:defRPr>
                <a:solidFill>
                  <a:schemeClr val="tx1"/>
                </a:solidFill>
                <a:latin typeface="Arial" charset="0"/>
                <a:ea typeface="MS PGothic" pitchFamily="34" charset="-128"/>
              </a:defRPr>
            </a:lvl3pPr>
            <a:lvl4pPr marL="1600200" indent="-228600">
              <a:tabLst>
                <a:tab pos="989013" algn="l"/>
              </a:tabLst>
              <a:defRPr>
                <a:solidFill>
                  <a:schemeClr val="tx1"/>
                </a:solidFill>
                <a:latin typeface="Arial" charset="0"/>
                <a:ea typeface="MS PGothic" pitchFamily="34" charset="-128"/>
              </a:defRPr>
            </a:lvl4pPr>
            <a:lvl5pPr marL="2057400" indent="-228600">
              <a:tabLst>
                <a:tab pos="989013" algn="l"/>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989013" algn="l"/>
              </a:tabLst>
              <a:defRPr>
                <a:solidFill>
                  <a:schemeClr val="tx1"/>
                </a:solidFill>
                <a:latin typeface="Arial" charset="0"/>
                <a:ea typeface="MS PGothic" pitchFamily="34" charset="-128"/>
              </a:defRPr>
            </a:lvl9pPr>
          </a:lstStyle>
          <a:p>
            <a:r>
              <a:rPr lang="pt-BR" altLang="pt-BR" sz="1400"/>
              <a:t>SISTEMA DE INFORMAÇÕES, MONITORAMENTO E AVALIAÇÃO DO PDE</a:t>
            </a:r>
          </a:p>
        </p:txBody>
      </p:sp>
    </p:spTree>
    <p:extLst>
      <p:ext uri="{BB962C8B-B14F-4D97-AF65-F5344CB8AC3E}">
        <p14:creationId xmlns="" xmlns:p14="http://schemas.microsoft.com/office/powerpoint/2010/main" val="31476314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Apresentações Weber SMDU\B04-0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55077"/>
            <a:ext cx="9144000" cy="49478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78160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2"/>
            <a:ext cx="9144000" cy="1043735"/>
          </a:xfrm>
          <a:prstGeom prst="rect">
            <a:avLst/>
          </a:prstGeom>
          <a:solidFill>
            <a:srgbClr val="FF0000"/>
          </a:solidFill>
          <a:ln w="571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t>Eixos de transformação urbana</a:t>
            </a:r>
          </a:p>
        </p:txBody>
      </p:sp>
      <p:sp>
        <p:nvSpPr>
          <p:cNvPr id="4" name="CaixaDeTexto 3"/>
          <p:cNvSpPr txBox="1"/>
          <p:nvPr/>
        </p:nvSpPr>
        <p:spPr>
          <a:xfrm>
            <a:off x="285720" y="1056412"/>
            <a:ext cx="8643998" cy="4324261"/>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pt-BR" sz="2000" b="1" dirty="0"/>
              <a:t>Adensamento construtivo e populacional associado à reestruturação urbanística</a:t>
            </a:r>
          </a:p>
          <a:p>
            <a:pPr marL="285750" indent="-285750">
              <a:spcBef>
                <a:spcPts val="600"/>
              </a:spcBef>
              <a:buFont typeface="Arial" panose="020B0604020202020204" pitchFamily="34" charset="0"/>
              <a:buChar char="•"/>
            </a:pPr>
            <a:r>
              <a:rPr lang="pt-BR" sz="2000" b="1" dirty="0"/>
              <a:t>Calçadas mais largas (5m nos corredores de ônibus e 3m nas demais ruas  </a:t>
            </a:r>
          </a:p>
          <a:p>
            <a:pPr marL="285750" indent="-285750">
              <a:spcBef>
                <a:spcPts val="600"/>
              </a:spcBef>
              <a:buFont typeface="Arial" panose="020B0604020202020204" pitchFamily="34" charset="0"/>
              <a:buChar char="•"/>
            </a:pPr>
            <a:r>
              <a:rPr lang="pt-BR" sz="2000" b="1" dirty="0"/>
              <a:t>Fachada ativa – 20% de área não computável para </a:t>
            </a:r>
            <a:r>
              <a:rPr lang="pt-BR" sz="2000" b="1" dirty="0" err="1"/>
              <a:t>nR</a:t>
            </a:r>
            <a:r>
              <a:rPr lang="pt-BR" sz="2000" b="1" dirty="0"/>
              <a:t> no térreo (incluindo equipamentos sociais e institucional)</a:t>
            </a:r>
          </a:p>
          <a:p>
            <a:pPr marL="285750" indent="-285750">
              <a:spcBef>
                <a:spcPts val="600"/>
              </a:spcBef>
              <a:buFont typeface="Arial" panose="020B0604020202020204" pitchFamily="34" charset="0"/>
              <a:buChar char="•"/>
            </a:pPr>
            <a:r>
              <a:rPr lang="pt-BR" sz="2000" b="1" dirty="0"/>
              <a:t>Fruição no térreo – 20% nos lotes entre 5 mil e 50 mil m2 </a:t>
            </a:r>
          </a:p>
          <a:p>
            <a:pPr marL="285750" indent="-285750">
              <a:spcBef>
                <a:spcPts val="600"/>
              </a:spcBef>
              <a:buFont typeface="Arial" panose="020B0604020202020204" pitchFamily="34" charset="0"/>
              <a:buChar char="•"/>
            </a:pPr>
            <a:r>
              <a:rPr lang="pt-BR" sz="2000" b="1" dirty="0"/>
              <a:t>Ampliação da Permeabilidade e das áreas livres</a:t>
            </a:r>
          </a:p>
          <a:p>
            <a:pPr marL="285750" indent="-285750">
              <a:spcBef>
                <a:spcPts val="600"/>
              </a:spcBef>
              <a:buFont typeface="Arial" panose="020B0604020202020204" pitchFamily="34" charset="0"/>
              <a:buChar char="•"/>
            </a:pPr>
            <a:r>
              <a:rPr lang="pt-BR" sz="2000" b="1" dirty="0"/>
              <a:t>Cota media máxima de terreno de 20 m2 por unidade habitacional (média máxima dos apartamentos = 80m2)</a:t>
            </a:r>
          </a:p>
          <a:p>
            <a:pPr marL="285750" indent="-285750">
              <a:spcBef>
                <a:spcPts val="600"/>
              </a:spcBef>
              <a:buFont typeface="Arial" panose="020B0604020202020204" pitchFamily="34" charset="0"/>
              <a:buChar char="•"/>
            </a:pPr>
            <a:r>
              <a:rPr lang="pt-BR" sz="2000" b="1" dirty="0"/>
              <a:t>Sem obrigatoriedade de garagem e apenas uma garagem não computável por unidade ou 70 m2 de área </a:t>
            </a:r>
            <a:r>
              <a:rPr lang="pt-BR" sz="2000" b="1" dirty="0" smtClean="0"/>
              <a:t>comercial </a:t>
            </a:r>
            <a:r>
              <a:rPr lang="pt-BR" sz="2000" b="1" dirty="0" smtClean="0">
                <a:solidFill>
                  <a:srgbClr val="FF0000"/>
                </a:solidFill>
              </a:rPr>
              <a:t>(Alterado pela Lei de zoneamento)</a:t>
            </a:r>
            <a:endParaRPr lang="pt-BR" sz="2000" b="1" dirty="0">
              <a:solidFill>
                <a:srgbClr val="FF0000"/>
              </a:solidFill>
            </a:endParaRPr>
          </a:p>
          <a:p>
            <a:pPr marL="285750" indent="-285750">
              <a:spcBef>
                <a:spcPts val="600"/>
              </a:spcBef>
              <a:buFont typeface="Arial" panose="020B0604020202020204" pitchFamily="34" charset="0"/>
              <a:buChar char="•"/>
            </a:pPr>
            <a:r>
              <a:rPr lang="pt-BR" sz="2000" b="1" dirty="0"/>
              <a:t>Estímulo a HIS (50% de CA máximo) e HMP (25% do CA máximo</a:t>
            </a:r>
            <a:r>
              <a:rPr lang="pt-BR" sz="1600" b="1" dirty="0"/>
              <a:t>  </a:t>
            </a:r>
            <a:endParaRPr lang="es-CL" sz="1600" b="1" dirty="0"/>
          </a:p>
        </p:txBody>
      </p:sp>
    </p:spTree>
    <p:extLst>
      <p:ext uri="{BB962C8B-B14F-4D97-AF65-F5344CB8AC3E}">
        <p14:creationId xmlns="" xmlns:p14="http://schemas.microsoft.com/office/powerpoint/2010/main" val="1220139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pt-BR"/>
          </a:p>
        </p:txBody>
      </p:sp>
      <p:sp>
        <p:nvSpPr>
          <p:cNvPr id="3" name="Subtítulo 2"/>
          <p:cNvSpPr>
            <a:spLocks noGrp="1"/>
          </p:cNvSpPr>
          <p:nvPr>
            <p:ph sz="quarter" idx="1"/>
          </p:nvPr>
        </p:nvSpPr>
        <p:spPr/>
        <p:txBody>
          <a:bodyPr>
            <a:normAutofit fontScale="92500"/>
          </a:bodyPr>
          <a:lstStyle/>
          <a:p>
            <a:pPr marL="342900" indent="-342900" algn="l">
              <a:buFont typeface="Arial" panose="020B0604020202020204" pitchFamily="34" charset="0"/>
              <a:buChar char="•"/>
            </a:pPr>
            <a:r>
              <a:rPr lang="pt-BR" dirty="0"/>
              <a:t>Cria o </a:t>
            </a:r>
            <a:r>
              <a:rPr lang="pt-BR" b="1" dirty="0"/>
              <a:t>coeficiente básico 1</a:t>
            </a:r>
            <a:r>
              <a:rPr lang="pt-BR" dirty="0"/>
              <a:t> em toda a cidade consolidando o conceito de Solo Criado (edificações com mais de uma vez a área do terreno deverá pagar outorga onerosa c/ exceção de HIS); </a:t>
            </a:r>
          </a:p>
          <a:p>
            <a:pPr marL="342900" indent="-342900" algn="l">
              <a:buFont typeface="Arial" panose="020B0604020202020204" pitchFamily="34" charset="0"/>
              <a:buChar char="•"/>
            </a:pPr>
            <a:r>
              <a:rPr lang="pt-BR" b="1" dirty="0"/>
              <a:t>Institui e garante aplicabilidade os instrumentos para combater a especulação com terrenos, edifícios e imóveis subutilizados e ociosos;</a:t>
            </a:r>
          </a:p>
          <a:p>
            <a:pPr marL="342900" indent="-342900" algn="l">
              <a:buFont typeface="Arial" panose="020B0604020202020204" pitchFamily="34" charset="0"/>
              <a:buChar char="•"/>
            </a:pPr>
            <a:r>
              <a:rPr lang="pt-BR" dirty="0"/>
              <a:t>Duplica a quantidade de ZEIS e prioriza sua destinação para a Faixa 1 (60% até 3 SM)</a:t>
            </a:r>
          </a:p>
          <a:p>
            <a:pPr marL="342900" indent="-342900" algn="l">
              <a:buFont typeface="Arial" panose="020B0604020202020204" pitchFamily="34" charset="0"/>
              <a:buChar char="•"/>
            </a:pPr>
            <a:r>
              <a:rPr lang="pt-BR" dirty="0"/>
              <a:t>Destina 30% dos recursos do </a:t>
            </a:r>
            <a:r>
              <a:rPr lang="pt-BR" dirty="0" err="1"/>
              <a:t>Fundurb</a:t>
            </a:r>
            <a:r>
              <a:rPr lang="pt-BR" dirty="0"/>
              <a:t> (outorga onerosa) para a compra de terras em ZEIS 3 (bem localizadas) e 30% para transporte coletivo e não motorizado</a:t>
            </a:r>
          </a:p>
          <a:p>
            <a:pPr marL="342900" indent="-342900" algn="l">
              <a:buFont typeface="Arial" panose="020B0604020202020204" pitchFamily="34" charset="0"/>
              <a:buChar char="•"/>
            </a:pPr>
            <a:r>
              <a:rPr lang="pt-BR" dirty="0"/>
              <a:t>Destina 25% dos fundos da operações urbanas para compra de terra para HIS na própria área ou no perímetro expandido</a:t>
            </a:r>
          </a:p>
          <a:p>
            <a:pPr marL="342900" indent="-342900" algn="l">
              <a:buFont typeface="Arial" panose="020B0604020202020204" pitchFamily="34" charset="0"/>
              <a:buChar char="•"/>
            </a:pPr>
            <a:endParaRPr lang="pt-BR" dirty="0"/>
          </a:p>
          <a:p>
            <a:pPr algn="l"/>
            <a:endParaRPr lang="es-CL" dirty="0"/>
          </a:p>
        </p:txBody>
      </p:sp>
      <p:sp>
        <p:nvSpPr>
          <p:cNvPr id="4" name="AutoShape 5"/>
          <p:cNvSpPr>
            <a:spLocks/>
          </p:cNvSpPr>
          <p:nvPr/>
        </p:nvSpPr>
        <p:spPr bwMode="auto">
          <a:xfrm>
            <a:off x="0" y="0"/>
            <a:ext cx="9144000" cy="1196752"/>
          </a:xfrm>
          <a:custGeom>
            <a:avLst/>
            <a:gdLst>
              <a:gd name="T0" fmla="*/ 5993607 w 21600"/>
              <a:gd name="T1" fmla="*/ 952500 h 21600"/>
              <a:gd name="T2" fmla="*/ 5993607 w 21600"/>
              <a:gd name="T3" fmla="*/ 952500 h 21600"/>
              <a:gd name="T4" fmla="*/ 5993607 w 21600"/>
              <a:gd name="T5" fmla="*/ 952500 h 21600"/>
              <a:gd name="T6" fmla="*/ 5993607 w 21600"/>
              <a:gd name="T7" fmla="*/ 952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solidFill>
            <a:srgbClr val="FF0000"/>
          </a:solidFill>
          <a:ln w="57150">
            <a:noFill/>
            <a:prstDash val="sysDot"/>
          </a:ln>
          <a:extLst>
            <a:ext uri="{91240B29-F687-4F45-9708-019B960494DF}">
              <a14:hiddenLine xmlns="" xmlns:a14="http://schemas.microsoft.com/office/drawing/2010/main" w="12700">
                <a:solidFill>
                  <a:srgbClr val="000000"/>
                </a:solidFill>
                <a:miter lim="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eaLnBrk="0" fontAlgn="base" hangingPunct="0">
              <a:spcBef>
                <a:spcPct val="0"/>
              </a:spcBef>
              <a:spcAft>
                <a:spcPct val="0"/>
              </a:spcAft>
            </a:pPr>
            <a:r>
              <a:rPr lang="pt-BR" sz="3600" b="1" dirty="0"/>
              <a:t>Avanços do substitutivos do PDE na perspectiva da Reforma Urbana</a:t>
            </a:r>
          </a:p>
        </p:txBody>
      </p:sp>
    </p:spTree>
    <p:extLst>
      <p:ext uri="{BB962C8B-B14F-4D97-AF65-F5344CB8AC3E}">
        <p14:creationId xmlns="" xmlns:p14="http://schemas.microsoft.com/office/powerpoint/2010/main" val="261721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0000"/>
          </a:solidFill>
        </p:spPr>
        <p:txBody>
          <a:bodyPr>
            <a:normAutofit/>
          </a:bodyPr>
          <a:lstStyle/>
          <a:p>
            <a:r>
              <a:rPr lang="pt-BR" sz="3200" dirty="0" smtClean="0">
                <a:solidFill>
                  <a:schemeClr val="bg1"/>
                </a:solidFill>
              </a:rPr>
              <a:t>Ferramentas para transformar as cidades</a:t>
            </a:r>
            <a:endParaRPr lang="pt-BR" sz="3200" dirty="0">
              <a:solidFill>
                <a:schemeClr val="bg1"/>
              </a:solidFill>
            </a:endParaRPr>
          </a:p>
        </p:txBody>
      </p:sp>
      <p:sp>
        <p:nvSpPr>
          <p:cNvPr id="3" name="Espaço Reservado para Conteúdo 2"/>
          <p:cNvSpPr>
            <a:spLocks noGrp="1"/>
          </p:cNvSpPr>
          <p:nvPr>
            <p:ph sz="quarter" idx="1"/>
          </p:nvPr>
        </p:nvSpPr>
        <p:spPr/>
        <p:txBody>
          <a:bodyPr>
            <a:noAutofit/>
          </a:bodyPr>
          <a:lstStyle/>
          <a:p>
            <a:r>
              <a:rPr lang="pt-BR" sz="1600" dirty="0" smtClean="0"/>
              <a:t>gestão orçamentária participativa;</a:t>
            </a:r>
          </a:p>
          <a:p>
            <a:r>
              <a:rPr lang="pt-BR" sz="1600" dirty="0" smtClean="0"/>
              <a:t>planos, programas e projetos setoriais;</a:t>
            </a:r>
          </a:p>
          <a:p>
            <a:r>
              <a:rPr lang="pt-BR" sz="1600" dirty="0" smtClean="0"/>
              <a:t>planos de desenvolvimento econômico e social;</a:t>
            </a:r>
          </a:p>
          <a:p>
            <a:r>
              <a:rPr lang="pt-BR" sz="1600" dirty="0" smtClean="0"/>
              <a:t>imposto sobre a propriedade predial e territorial urbana - IPTU;</a:t>
            </a:r>
          </a:p>
          <a:p>
            <a:r>
              <a:rPr lang="pt-BR" sz="1600" dirty="0" smtClean="0"/>
              <a:t>contribuição de melhoria;</a:t>
            </a:r>
          </a:p>
          <a:p>
            <a:r>
              <a:rPr lang="pt-BR" sz="1600" dirty="0" smtClean="0"/>
              <a:t>incentivos e benefícios fiscais e financeiros;</a:t>
            </a:r>
          </a:p>
          <a:p>
            <a:r>
              <a:rPr lang="pt-BR" sz="1600" dirty="0" smtClean="0"/>
              <a:t>desapropriação;</a:t>
            </a:r>
          </a:p>
          <a:p>
            <a:r>
              <a:rPr lang="pt-BR" sz="1600" dirty="0" smtClean="0"/>
              <a:t>servidão administrativa;</a:t>
            </a:r>
          </a:p>
          <a:p>
            <a:r>
              <a:rPr lang="pt-BR" sz="1600" dirty="0" smtClean="0"/>
              <a:t>limitações administrativas;</a:t>
            </a:r>
          </a:p>
          <a:p>
            <a:r>
              <a:rPr lang="pt-BR" sz="1600" dirty="0" smtClean="0"/>
              <a:t>tombamento de imóveis ou de mobiliário urbano;</a:t>
            </a:r>
          </a:p>
          <a:p>
            <a:pPr>
              <a:buNone/>
            </a:pPr>
            <a:endParaRPr lang="pt-BR" sz="1600" dirty="0" smtClean="0"/>
          </a:p>
        </p:txBody>
      </p:sp>
      <p:sp>
        <p:nvSpPr>
          <p:cNvPr id="4" name="Espaço Reservado para Conteúdo 3"/>
          <p:cNvSpPr>
            <a:spLocks noGrp="1"/>
          </p:cNvSpPr>
          <p:nvPr>
            <p:ph sz="quarter" idx="2"/>
          </p:nvPr>
        </p:nvSpPr>
        <p:spPr/>
        <p:txBody>
          <a:bodyPr>
            <a:normAutofit fontScale="92500"/>
          </a:bodyPr>
          <a:lstStyle/>
          <a:p>
            <a:r>
              <a:rPr lang="pt-BR" sz="1900" dirty="0" smtClean="0"/>
              <a:t>instituição de zonas especiais de interesse social;</a:t>
            </a:r>
          </a:p>
          <a:p>
            <a:r>
              <a:rPr lang="pt-BR" sz="1900" dirty="0" smtClean="0"/>
              <a:t>parcelamento, edificação ou utilização compulsórios;</a:t>
            </a:r>
          </a:p>
          <a:p>
            <a:r>
              <a:rPr lang="pt-BR" sz="1900" dirty="0" smtClean="0"/>
              <a:t>direito de preempção;</a:t>
            </a:r>
          </a:p>
          <a:p>
            <a:r>
              <a:rPr lang="pt-BR" sz="1900" dirty="0" smtClean="0"/>
              <a:t>outorga onerosa do direito de construir e de alteração de uso;</a:t>
            </a:r>
          </a:p>
          <a:p>
            <a:r>
              <a:rPr lang="pt-BR" sz="1900" dirty="0" smtClean="0"/>
              <a:t>transferência do direito de construir;</a:t>
            </a:r>
          </a:p>
          <a:p>
            <a:r>
              <a:rPr lang="pt-BR" sz="1900" dirty="0" smtClean="0"/>
              <a:t>operações urbanas consorciadas;</a:t>
            </a:r>
          </a:p>
          <a:p>
            <a:r>
              <a:rPr lang="pt-BR" sz="1900" dirty="0" smtClean="0"/>
              <a:t>favorecidos;</a:t>
            </a:r>
          </a:p>
          <a:p>
            <a:r>
              <a:rPr lang="pt-BR" sz="1900" dirty="0" smtClean="0"/>
              <a:t>referendo popular e plebiscito;</a:t>
            </a:r>
          </a:p>
          <a:p>
            <a:r>
              <a:rPr lang="pt-BR" sz="1900" dirty="0" smtClean="0"/>
              <a:t>estudo prévio de impacto ambiental (EIA) e estudo prévio de impacto de vizinhança (EIV).</a:t>
            </a:r>
          </a:p>
          <a:p>
            <a:endParaRPr lang="pt-BR" sz="2300" dirty="0" smtClean="0"/>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79512" y="2852936"/>
            <a:ext cx="7200800"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solidFill>
            <a:srgbClr val="FF0000"/>
          </a:solidFill>
        </p:spPr>
        <p:txBody>
          <a:bodyPr>
            <a:normAutofit fontScale="90000"/>
          </a:bodyPr>
          <a:lstStyle/>
          <a:p>
            <a:pPr algn="ctr"/>
            <a:r>
              <a:rPr lang="pt-BR" dirty="0" smtClean="0"/>
              <a:t>Instrumentos de recuperação das mais-valias fundiárias ou imobiliárias urbanas</a:t>
            </a:r>
            <a:endParaRPr lang="pt-BR" dirty="0"/>
          </a:p>
        </p:txBody>
      </p:sp>
      <p:sp>
        <p:nvSpPr>
          <p:cNvPr id="3" name="Espaço Reservado para Conteúdo 2"/>
          <p:cNvSpPr>
            <a:spLocks noGrp="1"/>
          </p:cNvSpPr>
          <p:nvPr>
            <p:ph sz="quarter" idx="1"/>
          </p:nvPr>
        </p:nvSpPr>
        <p:spPr/>
        <p:txBody>
          <a:bodyPr>
            <a:normAutofit/>
          </a:bodyPr>
          <a:lstStyle/>
          <a:p>
            <a:pPr marL="0" indent="0" fontAlgn="base">
              <a:buNone/>
            </a:pPr>
            <a:r>
              <a:rPr lang="pt-BR" dirty="0" smtClean="0"/>
              <a:t>TRIBUTÁRIOS </a:t>
            </a:r>
            <a:r>
              <a:rPr lang="pt-BR" dirty="0"/>
              <a:t>(IPTU</a:t>
            </a:r>
            <a:r>
              <a:rPr lang="pt-BR" dirty="0" smtClean="0"/>
              <a:t>, ITBI, CM)</a:t>
            </a:r>
          </a:p>
          <a:p>
            <a:pPr fontAlgn="base"/>
            <a:endParaRPr lang="pt-BR" dirty="0" smtClean="0"/>
          </a:p>
          <a:p>
            <a:pPr marL="0" indent="0" fontAlgn="base">
              <a:buNone/>
            </a:pPr>
            <a:r>
              <a:rPr lang="pt-BR" dirty="0" smtClean="0"/>
              <a:t>NÃO TRIBUTÁRIOS</a:t>
            </a:r>
            <a:endParaRPr lang="pt-BR" dirty="0"/>
          </a:p>
          <a:p>
            <a:pPr fontAlgn="base"/>
            <a:r>
              <a:rPr lang="pt-BR" dirty="0" smtClean="0">
                <a:solidFill>
                  <a:schemeClr val="bg1"/>
                </a:solidFill>
              </a:rPr>
              <a:t>Outorga </a:t>
            </a:r>
            <a:r>
              <a:rPr lang="pt-BR" dirty="0">
                <a:solidFill>
                  <a:schemeClr val="bg1"/>
                </a:solidFill>
              </a:rPr>
              <a:t>Onerosa do Direito de Construir (</a:t>
            </a:r>
            <a:r>
              <a:rPr lang="pt-BR" dirty="0" smtClean="0">
                <a:solidFill>
                  <a:schemeClr val="bg1"/>
                </a:solidFill>
              </a:rPr>
              <a:t>OODC)</a:t>
            </a:r>
          </a:p>
          <a:p>
            <a:pPr fontAlgn="base"/>
            <a:r>
              <a:rPr lang="pt-BR" dirty="0" smtClean="0">
                <a:solidFill>
                  <a:schemeClr val="bg1"/>
                </a:solidFill>
              </a:rPr>
              <a:t>Transferência </a:t>
            </a:r>
            <a:r>
              <a:rPr lang="pt-BR" dirty="0">
                <a:solidFill>
                  <a:schemeClr val="bg1"/>
                </a:solidFill>
              </a:rPr>
              <a:t>do Direito de </a:t>
            </a:r>
            <a:r>
              <a:rPr lang="pt-BR" dirty="0" smtClean="0">
                <a:solidFill>
                  <a:schemeClr val="bg1"/>
                </a:solidFill>
              </a:rPr>
              <a:t>Construir</a:t>
            </a:r>
          </a:p>
          <a:p>
            <a:pPr fontAlgn="base"/>
            <a:r>
              <a:rPr lang="pt-BR" dirty="0" smtClean="0">
                <a:solidFill>
                  <a:schemeClr val="bg1"/>
                </a:solidFill>
              </a:rPr>
              <a:t>Operações Urbanas</a:t>
            </a:r>
          </a:p>
          <a:p>
            <a:pPr marL="0" indent="0" fontAlgn="base">
              <a:buNone/>
            </a:pPr>
            <a:r>
              <a:rPr lang="pt-BR" dirty="0" smtClean="0"/>
              <a:t>    Medidas </a:t>
            </a:r>
            <a:r>
              <a:rPr lang="pt-BR" dirty="0"/>
              <a:t>Compensatórias no Licenciamento Ambiental</a:t>
            </a:r>
          </a:p>
          <a:p>
            <a:pPr fontAlgn="base"/>
            <a:endParaRPr lang="pt-BR" dirty="0" smtClean="0"/>
          </a:p>
          <a:p>
            <a:pPr marL="0" indent="0" fontAlgn="base">
              <a:buNone/>
            </a:pPr>
            <a:r>
              <a:rPr lang="pt-BR" dirty="0" smtClean="0"/>
              <a:t>Instrumentos de Ordenamento e Reestruturação Urbana </a:t>
            </a:r>
            <a:endParaRPr lang="pt-BR" dirty="0"/>
          </a:p>
        </p:txBody>
      </p:sp>
    </p:spTree>
    <p:extLst>
      <p:ext uri="{BB962C8B-B14F-4D97-AF65-F5344CB8AC3E}">
        <p14:creationId xmlns="" xmlns:p14="http://schemas.microsoft.com/office/powerpoint/2010/main" val="3723831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sz="3100" dirty="0" smtClean="0"/>
              <a:t/>
            </a:r>
            <a:br>
              <a:rPr lang="pt-BR" sz="3100" dirty="0" smtClean="0"/>
            </a:br>
            <a:r>
              <a:rPr lang="pt-BR" sz="3100" dirty="0" smtClean="0"/>
              <a:t>Instrumentos </a:t>
            </a:r>
            <a:r>
              <a:rPr lang="pt-BR" sz="3100" dirty="0"/>
              <a:t>de Ordenamento e Reestruturação Urbana </a:t>
            </a:r>
            <a:r>
              <a:rPr lang="pt-BR" dirty="0"/>
              <a:t/>
            </a:r>
            <a:br>
              <a:rPr lang="pt-BR" dirty="0"/>
            </a:br>
            <a:endParaRPr lang="pt-BR" dirty="0"/>
          </a:p>
        </p:txBody>
      </p:sp>
      <p:sp>
        <p:nvSpPr>
          <p:cNvPr id="3" name="Espaço Reservado para Conteúdo 2"/>
          <p:cNvSpPr>
            <a:spLocks noGrp="1"/>
          </p:cNvSpPr>
          <p:nvPr>
            <p:ph sz="quarter" idx="1"/>
          </p:nvPr>
        </p:nvSpPr>
        <p:spPr/>
        <p:txBody>
          <a:bodyPr/>
          <a:lstStyle/>
          <a:p>
            <a:pPr marL="0" indent="0">
              <a:buNone/>
            </a:pPr>
            <a:r>
              <a:rPr lang="pt-BR" b="1" dirty="0"/>
              <a:t>	</a:t>
            </a:r>
            <a:r>
              <a:rPr lang="pt-BR" b="1" dirty="0" smtClean="0"/>
              <a:t>Projeto de Intervenção Urbana – PIU</a:t>
            </a:r>
          </a:p>
          <a:p>
            <a:pPr>
              <a:buFont typeface="Arial" panose="020B0604020202020204" pitchFamily="34" charset="0"/>
              <a:buChar char="•"/>
            </a:pPr>
            <a:r>
              <a:rPr lang="pt-BR" dirty="0" smtClean="0"/>
              <a:t>promover </a:t>
            </a:r>
            <a:r>
              <a:rPr lang="pt-BR" dirty="0"/>
              <a:t>transformações </a:t>
            </a:r>
            <a:r>
              <a:rPr lang="pt-BR" dirty="0" smtClean="0"/>
              <a:t>estruturais</a:t>
            </a:r>
          </a:p>
          <a:p>
            <a:pPr>
              <a:buFont typeface="Arial" panose="020B0604020202020204" pitchFamily="34" charset="0"/>
              <a:buChar char="•"/>
            </a:pPr>
            <a:r>
              <a:rPr lang="pt-BR" dirty="0" smtClean="0"/>
              <a:t>promover </a:t>
            </a:r>
            <a:r>
              <a:rPr lang="pt-BR" dirty="0"/>
              <a:t>o ordenamento e a reestruturação urbana em áreas subutilizadas e com potencial de </a:t>
            </a:r>
            <a:r>
              <a:rPr lang="pt-BR" dirty="0" smtClean="0"/>
              <a:t>transformação</a:t>
            </a:r>
          </a:p>
          <a:p>
            <a:pPr marL="0" indent="0">
              <a:buNone/>
            </a:pPr>
            <a:endParaRPr lang="pt-BR" dirty="0"/>
          </a:p>
          <a:p>
            <a:pPr marL="0" indent="0">
              <a:buNone/>
            </a:pPr>
            <a:r>
              <a:rPr lang="pt-BR" dirty="0"/>
              <a:t>	</a:t>
            </a:r>
            <a:r>
              <a:rPr lang="pt-BR" b="1" dirty="0" smtClean="0"/>
              <a:t>Instrumentos</a:t>
            </a:r>
            <a:endParaRPr lang="pt-BR" b="1" dirty="0"/>
          </a:p>
          <a:p>
            <a:pPr>
              <a:buFont typeface="Arial" panose="020B0604020202020204" pitchFamily="34" charset="0"/>
              <a:buChar char="•"/>
            </a:pPr>
            <a:r>
              <a:rPr lang="pt-BR" dirty="0" smtClean="0"/>
              <a:t>Operações </a:t>
            </a:r>
            <a:r>
              <a:rPr lang="pt-BR" dirty="0"/>
              <a:t>Urbanas </a:t>
            </a:r>
            <a:r>
              <a:rPr lang="pt-BR" dirty="0" smtClean="0"/>
              <a:t>Consorciadas</a:t>
            </a:r>
            <a:endParaRPr lang="pt-BR" dirty="0"/>
          </a:p>
          <a:p>
            <a:pPr>
              <a:buFont typeface="Arial" panose="020B0604020202020204" pitchFamily="34" charset="0"/>
              <a:buChar char="•"/>
            </a:pPr>
            <a:r>
              <a:rPr lang="pt-BR" dirty="0" smtClean="0"/>
              <a:t>Concessão Urbanística</a:t>
            </a:r>
            <a:endParaRPr lang="pt-BR" dirty="0"/>
          </a:p>
          <a:p>
            <a:pPr>
              <a:buFont typeface="Arial" panose="020B0604020202020204" pitchFamily="34" charset="0"/>
              <a:buChar char="•"/>
            </a:pPr>
            <a:r>
              <a:rPr lang="pt-BR" dirty="0" smtClean="0"/>
              <a:t>Áreas </a:t>
            </a:r>
            <a:r>
              <a:rPr lang="pt-BR" dirty="0"/>
              <a:t>de Intervenção </a:t>
            </a:r>
            <a:r>
              <a:rPr lang="pt-BR" dirty="0" smtClean="0"/>
              <a:t>Urbana</a:t>
            </a:r>
          </a:p>
          <a:p>
            <a:pPr>
              <a:buFont typeface="Arial" panose="020B0604020202020204" pitchFamily="34" charset="0"/>
              <a:buChar char="•"/>
            </a:pPr>
            <a:r>
              <a:rPr lang="pt-BR" b="1" dirty="0" smtClean="0"/>
              <a:t> </a:t>
            </a:r>
            <a:r>
              <a:rPr lang="pt-BR" dirty="0"/>
              <a:t>Áreas de Estruturação </a:t>
            </a:r>
            <a:r>
              <a:rPr lang="pt-BR" dirty="0" smtClean="0"/>
              <a:t>Local</a:t>
            </a:r>
            <a:endParaRPr lang="pt-BR" dirty="0"/>
          </a:p>
          <a:p>
            <a:pPr marL="0" indent="0">
              <a:buNone/>
            </a:pPr>
            <a:endParaRPr lang="pt-BR" dirty="0" smtClean="0"/>
          </a:p>
          <a:p>
            <a:endParaRPr lang="pt-BR" dirty="0"/>
          </a:p>
        </p:txBody>
      </p:sp>
    </p:spTree>
    <p:extLst>
      <p:ext uri="{BB962C8B-B14F-4D97-AF65-F5344CB8AC3E}">
        <p14:creationId xmlns="" xmlns:p14="http://schemas.microsoft.com/office/powerpoint/2010/main" val="3870875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DE_casa_cidade_fford">
  <a:themeElements>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trimônio Líquid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trimônio Líquid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1569</TotalTime>
  <Words>1561</Words>
  <Application>Microsoft Office PowerPoint</Application>
  <PresentationFormat>Apresentação na tela (4:3)</PresentationFormat>
  <Paragraphs>198</Paragraphs>
  <Slides>42</Slides>
  <Notes>7</Notes>
  <HiddenSlides>0</HiddenSlides>
  <MMClips>0</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PDE_casa_cidade_fford</vt:lpstr>
      <vt:lpstr>Aula 2| Plano Diretor Estratégico</vt:lpstr>
      <vt:lpstr>Objetivos síntese  Romper com os paradigmas urbano/ambiental que comandaram a cidade desde os anos 1920  </vt:lpstr>
      <vt:lpstr>Slide 3</vt:lpstr>
      <vt:lpstr>Slide 4</vt:lpstr>
      <vt:lpstr>Slide 5</vt:lpstr>
      <vt:lpstr>Slide 6</vt:lpstr>
      <vt:lpstr>Ferramentas para transformar as cidades</vt:lpstr>
      <vt:lpstr>Instrumentos de recuperação das mais-valias fundiárias ou imobiliárias urbanas</vt:lpstr>
      <vt:lpstr> Instrumentos de Ordenamento e Reestruturação Urbana  </vt:lpstr>
      <vt:lpstr>Outorga onerosa do direito de construir</vt:lpstr>
      <vt:lpstr>Outorga onerosa do direito de construir</vt:lpstr>
      <vt:lpstr>Fundo de Desenvolvimento Urbano - FUNDURB</vt:lpstr>
      <vt:lpstr>Operações Urbanas Consorciadas</vt:lpstr>
      <vt:lpstr>Operações Urbanas Consorciadas objetivos</vt:lpstr>
      <vt:lpstr>Operações Urbanas Consorciadas conteúdo mínimo</vt:lpstr>
      <vt:lpstr>Operações Urbanas Consorciadas conteúdo mínimo</vt:lpstr>
      <vt:lpstr>Operações Urbanas Consorciadas CEPAC</vt:lpstr>
      <vt:lpstr>Operações Urbanas Consorciadas</vt:lpstr>
      <vt:lpstr>   Instrumentos de combate à especulação fundiária </vt:lpstr>
      <vt:lpstr>PEUC</vt:lpstr>
      <vt:lpstr>Slide 21</vt:lpstr>
      <vt:lpstr>Slide 22</vt:lpstr>
      <vt:lpstr>Slide 23</vt:lpstr>
      <vt:lpstr>Slide 24</vt:lpstr>
      <vt:lpstr>Slide 25</vt:lpstr>
      <vt:lpstr>Slide 26</vt:lpstr>
      <vt:lpstr>Slide 27</vt:lpstr>
      <vt:lpstr>Slide 28</vt:lpstr>
      <vt:lpstr>Slide 29</vt:lpstr>
      <vt:lpstr>Slide 30</vt:lpstr>
      <vt:lpstr>Slide 31</vt:lpstr>
      <vt:lpstr>Acesso à terra para políticas públicas</vt:lpstr>
      <vt:lpstr>Slide 33</vt:lpstr>
      <vt:lpstr>Slide 34</vt:lpstr>
      <vt:lpstr>Slide 35</vt:lpstr>
      <vt:lpstr>Slide 36</vt:lpstr>
      <vt:lpstr>Slide 37</vt:lpstr>
      <vt:lpstr>Slide 38</vt:lpstr>
      <vt:lpstr>Slide 39</vt:lpstr>
      <vt:lpstr>Slide 40</vt:lpstr>
      <vt:lpstr>Slide 41</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Daniela Zilio</dc:creator>
  <cp:lastModifiedBy>Márcia</cp:lastModifiedBy>
  <cp:revision>125</cp:revision>
  <dcterms:created xsi:type="dcterms:W3CDTF">2016-02-29T15:12:35Z</dcterms:created>
  <dcterms:modified xsi:type="dcterms:W3CDTF">2016-03-29T00:33:34Z</dcterms:modified>
</cp:coreProperties>
</file>