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16" r:id="rId2"/>
    <p:sldId id="292" r:id="rId3"/>
    <p:sldId id="318" r:id="rId4"/>
    <p:sldId id="389" r:id="rId5"/>
    <p:sldId id="387" r:id="rId6"/>
    <p:sldId id="390" r:id="rId7"/>
    <p:sldId id="392" r:id="rId8"/>
    <p:sldId id="321" r:id="rId9"/>
    <p:sldId id="319" r:id="rId10"/>
    <p:sldId id="322" r:id="rId11"/>
    <p:sldId id="324" r:id="rId12"/>
    <p:sldId id="325" r:id="rId13"/>
    <p:sldId id="317" r:id="rId14"/>
    <p:sldId id="323" r:id="rId15"/>
    <p:sldId id="344" r:id="rId16"/>
    <p:sldId id="372" r:id="rId17"/>
    <p:sldId id="361" r:id="rId18"/>
    <p:sldId id="373" r:id="rId19"/>
    <p:sldId id="374" r:id="rId20"/>
    <p:sldId id="375" r:id="rId21"/>
    <p:sldId id="377" r:id="rId22"/>
    <p:sldId id="376" r:id="rId23"/>
    <p:sldId id="378" r:id="rId24"/>
    <p:sldId id="379" r:id="rId25"/>
    <p:sldId id="380" r:id="rId26"/>
    <p:sldId id="381" r:id="rId27"/>
    <p:sldId id="382" r:id="rId28"/>
    <p:sldId id="328" r:id="rId29"/>
  </p:sldIdLst>
  <p:sldSz cx="9144000" cy="6858000" type="screen4x3"/>
  <p:notesSz cx="7099300" cy="10234613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290E"/>
    <a:srgbClr val="C62E10"/>
    <a:srgbClr val="D8331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74" autoAdjust="0"/>
    <p:restoredTop sz="97143" autoAdjust="0"/>
  </p:normalViewPr>
  <p:slideViewPr>
    <p:cSldViewPr>
      <p:cViewPr>
        <p:scale>
          <a:sx n="70" d="100"/>
          <a:sy n="7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ispsad\Publico\Plataforma%20Cidades%20Sustent&#225;veis\Programa%20Cidades%20Sustent&#225;veis\BALAN&#199;OS%20REUNI&#213;ES%20DE%20AVALIA&#199;&#195;O%20E%20REDE\MAIO%202013\Signat&#225;rios%20por%20regi&#227;o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ispsad\Publico\Plataforma%20Cidades%20Sustent&#225;veis\Programa%20Cidades%20Sustent&#225;veis\BALAN&#199;OS%20REUNI&#213;ES%20DE%20AVALIA&#199;&#195;O%20E%20REDE\MAIO%202013\Signat&#225;rios%20por%20regi&#227;o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ispsad\Publico\Plataforma%20Cidades%20Sustent&#225;veis\Programa%20Cidades%20Sustent&#225;veis\Apresenta&#231;&#245;es%20PPT\2013\Planilha%20cidades%20atingidas.xls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\\ispsad\Publico\Plataforma%20Cidades%20Sustent&#225;veis\Programa%20Cidades%20Sustent&#225;veis\BALAN&#199;OS%20REUNI&#213;ES%20DE%20AVALIA&#199;&#195;O%20E%20REDE\MAIO%202013\Signat&#225;rios%20por%20partidos.xls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zgoulart\AppData\Local\Microsoft\Windows\Temporary%20Internet%20Files\Content.Outlook\LH8N30GB\ppt%20partidos%20pol&#237;ticos.xls" TargetMode="External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bar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lang="pt-BR"/>
                </a:pPr>
                <a:endParaRPr lang="pt-BR"/>
              </a:p>
            </c:txPr>
            <c:showVal val="1"/>
          </c:dLbls>
          <c:cat>
            <c:strRef>
              <c:f>Plan1!$A$2:$A$6</c:f>
              <c:strCache>
                <c:ptCount val="5"/>
                <c:pt idx="0">
                  <c:v>Centro Oeste</c:v>
                </c:pt>
                <c:pt idx="1">
                  <c:v>Nordeste</c:v>
                </c:pt>
                <c:pt idx="2">
                  <c:v>Norte</c:v>
                </c:pt>
                <c:pt idx="3">
                  <c:v>Sudeste</c:v>
                </c:pt>
                <c:pt idx="4">
                  <c:v>Sul</c:v>
                </c:pt>
              </c:strCache>
            </c:strRef>
          </c:cat>
          <c:val>
            <c:numRef>
              <c:f>Plan1!$B$2:$B$6</c:f>
              <c:numCache>
                <c:formatCode>General</c:formatCode>
                <c:ptCount val="5"/>
                <c:pt idx="0">
                  <c:v>26</c:v>
                </c:pt>
                <c:pt idx="1">
                  <c:v>36</c:v>
                </c:pt>
                <c:pt idx="2">
                  <c:v>21</c:v>
                </c:pt>
                <c:pt idx="3">
                  <c:v>84</c:v>
                </c:pt>
                <c:pt idx="4">
                  <c:v>65</c:v>
                </c:pt>
              </c:numCache>
            </c:numRef>
          </c:val>
        </c:ser>
        <c:axId val="44541824"/>
        <c:axId val="44543360"/>
      </c:barChart>
      <c:catAx>
        <c:axId val="44541824"/>
        <c:scaling>
          <c:orientation val="minMax"/>
        </c:scaling>
        <c:axPos val="l"/>
        <c:tickLblPos val="nextTo"/>
        <c:txPr>
          <a:bodyPr/>
          <a:lstStyle/>
          <a:p>
            <a:pPr>
              <a:defRPr lang="pt-BR"/>
            </a:pPr>
            <a:endParaRPr lang="pt-BR"/>
          </a:p>
        </c:txPr>
        <c:crossAx val="44543360"/>
        <c:crosses val="autoZero"/>
        <c:auto val="1"/>
        <c:lblAlgn val="ctr"/>
        <c:lblOffset val="100"/>
      </c:catAx>
      <c:valAx>
        <c:axId val="44543360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lang="pt-BR"/>
            </a:pPr>
            <a:endParaRPr lang="pt-BR"/>
          </a:p>
        </c:txPr>
        <c:crossAx val="44541824"/>
        <c:crosses val="autoZero"/>
        <c:crossBetween val="between"/>
      </c:valAx>
    </c:plotArea>
    <c:plotVisOnly val="1"/>
  </c:chart>
  <c:txPr>
    <a:bodyPr/>
    <a:lstStyle/>
    <a:p>
      <a:pPr>
        <a:defRPr sz="1800">
          <a:latin typeface="Garamond" pitchFamily="18" charset="0"/>
        </a:defRPr>
      </a:pPr>
      <a:endParaRPr lang="pt-BR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18412412510936102"/>
                  <c:y val="-2.4479804607757408E-2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 smtClean="0"/>
                      <a:t>4</a:t>
                    </a:r>
                    <a:r>
                      <a:rPr lang="en-US" dirty="0" smtClean="0"/>
                      <a:t>0</a:t>
                    </a:r>
                  </a:p>
                  <a:p>
                    <a:endParaRPr lang="en-US" dirty="0" smtClean="0"/>
                  </a:p>
                  <a:p>
                    <a:r>
                      <a:rPr lang="en-US" dirty="0" smtClean="0"/>
                      <a:t> </a:t>
                    </a:r>
                    <a:r>
                      <a:rPr lang="en-US" dirty="0"/>
                      <a:t>48%</a:t>
                    </a:r>
                  </a:p>
                </c:rich>
              </c:tx>
              <c:showVal val="1"/>
              <c:showPercent val="1"/>
            </c:dLbl>
            <c:dLbl>
              <c:idx val="1"/>
              <c:layout>
                <c:manualLayout>
                  <c:x val="0.16598315835520602"/>
                  <c:y val="-4.8644648585593309E-2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 smtClean="0"/>
                      <a:t>43;</a:t>
                    </a:r>
                  </a:p>
                  <a:p>
                    <a:endParaRPr lang="en-US" sz="1800" dirty="0" smtClean="0"/>
                  </a:p>
                  <a:p>
                    <a:r>
                      <a:rPr lang="en-US" sz="1800" dirty="0" smtClean="0"/>
                      <a:t>52</a:t>
                    </a:r>
                    <a:r>
                      <a:rPr lang="en-US" sz="1800" dirty="0"/>
                      <a:t>%</a:t>
                    </a:r>
                  </a:p>
                </c:rich>
              </c:tx>
              <c:showVal val="1"/>
              <c:showPercent val="1"/>
            </c:dLbl>
            <c:txPr>
              <a:bodyPr/>
              <a:lstStyle/>
              <a:p>
                <a:pPr>
                  <a:defRPr lang="pt-BR" sz="1800"/>
                </a:pPr>
                <a:endParaRPr lang="pt-BR"/>
              </a:p>
            </c:txPr>
            <c:showVal val="1"/>
            <c:showPercent val="1"/>
            <c:showLeaderLines val="1"/>
          </c:dLbls>
          <c:cat>
            <c:strRef>
              <c:f>Plan1!$A$3:$A$4</c:f>
              <c:strCache>
                <c:ptCount val="2"/>
                <c:pt idx="0">
                  <c:v>Signatários 40</c:v>
                </c:pt>
                <c:pt idx="1">
                  <c:v>Não Signatários 43</c:v>
                </c:pt>
              </c:strCache>
            </c:strRef>
          </c:cat>
          <c:val>
            <c:numRef>
              <c:f>Plan1!$B$3:$B$4</c:f>
              <c:numCache>
                <c:formatCode>General</c:formatCode>
                <c:ptCount val="2"/>
                <c:pt idx="0">
                  <c:v>40</c:v>
                </c:pt>
                <c:pt idx="1">
                  <c:v>43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3358464566929307"/>
          <c:y val="0.27739391951006104"/>
          <c:w val="0.3497486876640441"/>
          <c:h val="0.30632327209099008"/>
        </c:manualLayout>
      </c:layout>
      <c:txPr>
        <a:bodyPr/>
        <a:lstStyle/>
        <a:p>
          <a:pPr>
            <a:defRPr lang="pt-BR" sz="1800"/>
          </a:pPr>
          <a:endParaRPr lang="pt-BR"/>
        </a:p>
      </c:txPr>
    </c:legend>
    <c:plotVisOnly val="1"/>
  </c:chart>
  <c:txPr>
    <a:bodyPr/>
    <a:lstStyle/>
    <a:p>
      <a:pPr>
        <a:defRPr sz="1400">
          <a:latin typeface="Garamond" pitchFamily="18" charset="0"/>
        </a:defRPr>
      </a:pPr>
      <a:endParaRPr lang="pt-BR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plotArea>
      <c:layout/>
      <c:pieChart>
        <c:varyColors val="1"/>
        <c:ser>
          <c:idx val="0"/>
          <c:order val="0"/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400" baseline="0" dirty="0" smtClean="0"/>
                      <a:t>62.203.436</a:t>
                    </a:r>
                    <a:endParaRPr lang="en-US" dirty="0" smtClean="0"/>
                  </a:p>
                  <a:p>
                    <a:r>
                      <a:rPr lang="en-US" dirty="0" smtClean="0"/>
                      <a:t>48%</a:t>
                    </a:r>
                    <a:endParaRPr lang="en-US" dirty="0"/>
                  </a:p>
                </c:rich>
              </c:tx>
              <c:showVal val="1"/>
              <c:showPercent val="1"/>
            </c:dLbl>
            <c:dLbl>
              <c:idx val="1"/>
              <c:delete val="1"/>
            </c:dLbl>
            <c:txPr>
              <a:bodyPr/>
              <a:lstStyle/>
              <a:p>
                <a:pPr>
                  <a:defRPr lang="pt-BR" sz="1400" baseline="0"/>
                </a:pPr>
                <a:endParaRPr lang="pt-BR"/>
              </a:p>
            </c:txPr>
            <c:showVal val="1"/>
            <c:showPercent val="1"/>
            <c:showLeaderLines val="1"/>
          </c:dLbls>
          <c:cat>
            <c:strRef>
              <c:f>Plan1!$A$3:$A$4</c:f>
              <c:strCache>
                <c:ptCount val="2"/>
                <c:pt idx="0">
                  <c:v>População cidades atingidas</c:v>
                </c:pt>
                <c:pt idx="1">
                  <c:v>População cidades não atingidas</c:v>
                </c:pt>
              </c:strCache>
            </c:strRef>
          </c:cat>
          <c:val>
            <c:numRef>
              <c:f>Plan1!$B$3:$B$4</c:f>
              <c:numCache>
                <c:formatCode>#,##0</c:formatCode>
                <c:ptCount val="2"/>
                <c:pt idx="0">
                  <c:v>60797825</c:v>
                </c:pt>
                <c:pt idx="1">
                  <c:v>129934868.99999997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19376000264235"/>
          <c:y val="0.35535349992563708"/>
          <c:w val="0.3806239997357671"/>
          <c:h val="0.28929300014872794"/>
        </c:manualLayout>
      </c:layout>
      <c:txPr>
        <a:bodyPr/>
        <a:lstStyle/>
        <a:p>
          <a:pPr>
            <a:defRPr lang="pt-BR" sz="1450" baseline="0"/>
          </a:pPr>
          <a:endParaRPr lang="pt-BR"/>
        </a:p>
      </c:txPr>
    </c:legend>
    <c:plotVisOnly val="1"/>
  </c:chart>
  <c:externalData r:id="rId2"/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8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58589629695608803"/>
          <c:y val="4.7373162239824816E-2"/>
          <c:w val="0.3884845366624331"/>
          <c:h val="0.882270011319925"/>
        </c:manualLayout>
      </c:layout>
      <c:barChart>
        <c:barDir val="bar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lang="pt-BR" sz="1800"/>
                </a:pPr>
                <a:endParaRPr lang="pt-BR"/>
              </a:p>
            </c:txPr>
            <c:showVal val="1"/>
          </c:dLbls>
          <c:cat>
            <c:strRef>
              <c:f>Plan1!$A$1:$A$17</c:f>
              <c:strCache>
                <c:ptCount val="17"/>
                <c:pt idx="0">
                  <c:v>Partido Social Cristão (PSC)</c:v>
                </c:pt>
                <c:pt idx="1">
                  <c:v>Partido Comunista do Brasil (PCdoB)</c:v>
                </c:pt>
                <c:pt idx="2">
                  <c:v>Partido Trabalhista Cristão (PTC)</c:v>
                </c:pt>
                <c:pt idx="3">
                  <c:v>Partido Social Liberal (PSL)</c:v>
                </c:pt>
                <c:pt idx="4">
                  <c:v>Partido Republicano Brasileiro (PRB)</c:v>
                </c:pt>
                <c:pt idx="5">
                  <c:v>Partido da República (PR) </c:v>
                </c:pt>
                <c:pt idx="6">
                  <c:v>Partido Trabalhista Brasileiro (PTB)</c:v>
                </c:pt>
                <c:pt idx="7">
                  <c:v>Democratas (DEM)</c:v>
                </c:pt>
                <c:pt idx="8">
                  <c:v>Partido Verde (PV)</c:v>
                </c:pt>
                <c:pt idx="9">
                  <c:v>Partido Social Democrático (PSD)</c:v>
                </c:pt>
                <c:pt idx="10">
                  <c:v>Partido Democrático Trabalhista (PDT)</c:v>
                </c:pt>
                <c:pt idx="11">
                  <c:v>Partido Popular Socialista (PPS)</c:v>
                </c:pt>
                <c:pt idx="12">
                  <c:v>Partido Progressista (PP)</c:v>
                </c:pt>
                <c:pt idx="13">
                  <c:v>Partido do Movimento Democrático Brasileiro (PMDB)</c:v>
                </c:pt>
                <c:pt idx="14">
                  <c:v>Partido Socialista Brasileiro (PSB)</c:v>
                </c:pt>
                <c:pt idx="15">
                  <c:v>Partido da Social Democracia Brasileira (PSDB)</c:v>
                </c:pt>
                <c:pt idx="16">
                  <c:v>Partido dos Trabalhadores (PT)</c:v>
                </c:pt>
              </c:strCache>
            </c:strRef>
          </c:cat>
          <c:val>
            <c:numRef>
              <c:f>Plan1!$B$1:$B$17</c:f>
              <c:numCache>
                <c:formatCode>General</c:formatCode>
                <c:ptCount val="17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5</c:v>
                </c:pt>
                <c:pt idx="6">
                  <c:v>8</c:v>
                </c:pt>
                <c:pt idx="7">
                  <c:v>8</c:v>
                </c:pt>
                <c:pt idx="8">
                  <c:v>8</c:v>
                </c:pt>
                <c:pt idx="9">
                  <c:v>12</c:v>
                </c:pt>
                <c:pt idx="10">
                  <c:v>13</c:v>
                </c:pt>
                <c:pt idx="11">
                  <c:v>15</c:v>
                </c:pt>
                <c:pt idx="12">
                  <c:v>18</c:v>
                </c:pt>
                <c:pt idx="13">
                  <c:v>19</c:v>
                </c:pt>
                <c:pt idx="14">
                  <c:v>26</c:v>
                </c:pt>
                <c:pt idx="15">
                  <c:v>39</c:v>
                </c:pt>
                <c:pt idx="16">
                  <c:v>54</c:v>
                </c:pt>
              </c:numCache>
            </c:numRef>
          </c:val>
        </c:ser>
        <c:axId val="45492480"/>
        <c:axId val="45531136"/>
      </c:barChart>
      <c:catAx>
        <c:axId val="45492480"/>
        <c:scaling>
          <c:orientation val="minMax"/>
        </c:scaling>
        <c:axPos val="l"/>
        <c:tickLblPos val="nextTo"/>
        <c:txPr>
          <a:bodyPr/>
          <a:lstStyle/>
          <a:p>
            <a:pPr>
              <a:defRPr lang="pt-BR" sz="1800">
                <a:latin typeface="Garamond" pitchFamily="18" charset="0"/>
              </a:defRPr>
            </a:pPr>
            <a:endParaRPr lang="pt-BR"/>
          </a:p>
        </c:txPr>
        <c:crossAx val="45531136"/>
        <c:crosses val="autoZero"/>
        <c:auto val="1"/>
        <c:lblAlgn val="ctr"/>
        <c:lblOffset val="100"/>
      </c:catAx>
      <c:valAx>
        <c:axId val="45531136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lang="pt-BR"/>
            </a:pPr>
            <a:endParaRPr lang="pt-BR"/>
          </a:p>
        </c:txPr>
        <c:crossAx val="45492480"/>
        <c:crosses val="autoZero"/>
        <c:crossBetween val="between"/>
      </c:valAx>
    </c:plotArea>
    <c:plotVisOnly val="1"/>
  </c:chart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3.7383177570093906E-2"/>
          <c:y val="7.1759372324448789E-2"/>
          <c:w val="0.67569925634296724"/>
          <c:h val="0.92592592592592393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200" b="1"/>
                      <a:t>P</a:t>
                    </a:r>
                    <a:r>
                      <a:rPr lang="en-US"/>
                      <a:t>MN, PPS, PRP, PSDC, PTdoB, PV</a:t>
                    </a:r>
                  </a:p>
                </c:rich>
              </c:tx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200" b="1"/>
                      <a:t>P</a:t>
                    </a:r>
                    <a:r>
                      <a:rPr lang="en-US"/>
                      <a:t>PS e PRB</a:t>
                    </a:r>
                  </a:p>
                </c:rich>
              </c:tx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200" b="1"/>
                      <a:t>P</a:t>
                    </a:r>
                    <a:r>
                      <a:rPr lang="en-US"/>
                      <a:t>MDB e PP</a:t>
                    </a:r>
                  </a:p>
                </c:rich>
              </c:tx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200" b="1" i="0" u="none" strike="noStrike" baseline="0"/>
                      <a:t>P</a:t>
                    </a:r>
                    <a:r>
                      <a:rPr lang="en-US" sz="1000" b="0" i="0" u="none" strike="noStrike" baseline="0"/>
                      <a:t>CdoB e PT</a:t>
                    </a:r>
                    <a:endParaRPr lang="en-US"/>
                  </a:p>
                </c:rich>
              </c:tx>
            </c:dLbl>
            <c:dLbl>
              <c:idx val="4"/>
              <c:tx>
                <c:rich>
                  <a:bodyPr/>
                  <a:lstStyle/>
                  <a:p>
                    <a:r>
                      <a:rPr lang="en-US" sz="1200" b="1"/>
                      <a:t>P</a:t>
                    </a:r>
                    <a:r>
                      <a:rPr lang="en-US"/>
                      <a:t>SOL e PPS</a:t>
                    </a:r>
                  </a:p>
                </c:rich>
              </c:tx>
            </c:dLbl>
            <c:dLbl>
              <c:idx val="5"/>
              <c:tx>
                <c:rich>
                  <a:bodyPr/>
                  <a:lstStyle/>
                  <a:p>
                    <a:r>
                      <a:rPr lang="en-US" sz="1200" b="1"/>
                      <a:t>P</a:t>
                    </a:r>
                    <a:r>
                      <a:rPr lang="en-US"/>
                      <a:t>V</a:t>
                    </a:r>
                  </a:p>
                </c:rich>
              </c:tx>
            </c:dLbl>
            <c:dLbl>
              <c:idx val="6"/>
              <c:layout>
                <c:manualLayout>
                  <c:x val="6.0034995625547108E-2"/>
                  <c:y val="3.3277190618552416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/>
                      <a:t>P</a:t>
                    </a:r>
                    <a:r>
                      <a:rPr lang="en-US"/>
                      <a:t>RP</a:t>
                    </a:r>
                  </a:p>
                </c:rich>
              </c:tx>
              <c:dLblPos val="bestFit"/>
            </c:dLbl>
            <c:dLbl>
              <c:idx val="7"/>
              <c:tx>
                <c:rich>
                  <a:bodyPr/>
                  <a:lstStyle/>
                  <a:p>
                    <a:r>
                      <a:rPr lang="en-US" sz="1200" b="1"/>
                      <a:t>P</a:t>
                    </a:r>
                    <a:r>
                      <a:rPr lang="en-US"/>
                      <a:t>V</a:t>
                    </a:r>
                  </a:p>
                </c:rich>
              </c:tx>
            </c:dLbl>
            <c:dLbl>
              <c:idx val="8"/>
              <c:tx>
                <c:rich>
                  <a:bodyPr/>
                  <a:lstStyle/>
                  <a:p>
                    <a:r>
                      <a:rPr lang="en-US" sz="1200" b="1"/>
                      <a:t>P</a:t>
                    </a:r>
                    <a:r>
                      <a:rPr lang="en-US"/>
                      <a:t>V</a:t>
                    </a:r>
                  </a:p>
                </c:rich>
              </c:tx>
            </c:dLbl>
            <c:txPr>
              <a:bodyPr/>
              <a:lstStyle/>
              <a:p>
                <a:pPr>
                  <a:defRPr lang="pt-BR" sz="1200" b="1"/>
                </a:pPr>
                <a:endParaRPr lang="pt-BR"/>
              </a:p>
            </c:txPr>
            <c:showVal val="1"/>
            <c:showLeaderLines val="1"/>
          </c:dLbls>
          <c:cat>
            <c:strRef>
              <c:f>gráfico!$A$1:$A$9</c:f>
              <c:strCache>
                <c:ptCount val="9"/>
                <c:pt idx="0">
                  <c:v>Pará</c:v>
                </c:pt>
                <c:pt idx="1">
                  <c:v>Ceará</c:v>
                </c:pt>
                <c:pt idx="2">
                  <c:v>Pernambuco</c:v>
                </c:pt>
                <c:pt idx="3">
                  <c:v>Rio Grande do Sul</c:v>
                </c:pt>
                <c:pt idx="4">
                  <c:v>São Paulo</c:v>
                </c:pt>
                <c:pt idx="5">
                  <c:v>Espírito Santo</c:v>
                </c:pt>
                <c:pt idx="6">
                  <c:v>Mato Grosso do Sul</c:v>
                </c:pt>
                <c:pt idx="7">
                  <c:v>Minas Gerais</c:v>
                </c:pt>
                <c:pt idx="8">
                  <c:v>Rondônia</c:v>
                </c:pt>
              </c:strCache>
            </c:strRef>
          </c:cat>
          <c:val>
            <c:numRef>
              <c:f>gráfico!$B$1:$B$9</c:f>
              <c:numCache>
                <c:formatCode>General</c:formatCode>
                <c:ptCount val="9"/>
                <c:pt idx="0">
                  <c:v>6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3596311969826"/>
          <c:y val="0"/>
          <c:w val="0.26403688030174005"/>
          <c:h val="0.94137018501474889"/>
        </c:manualLayout>
      </c:layout>
      <c:txPr>
        <a:bodyPr/>
        <a:lstStyle/>
        <a:p>
          <a:pPr>
            <a:defRPr lang="pt-BR" sz="1400"/>
          </a:pPr>
          <a:endParaRPr lang="pt-BR"/>
        </a:p>
      </c:txPr>
    </c:legend>
    <c:plotVisOnly val="1"/>
    <c:dispBlanksAs val="zero"/>
  </c:chart>
  <c:externalData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0.61364</cdr:x>
      <cdr:y>0.68031</cdr:y>
    </cdr:from>
    <cdr:to>
      <cdr:x>0.95455</cdr:x>
      <cdr:y>0.88011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3888432" y="2451720"/>
          <a:ext cx="2160240" cy="72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 rtl="0"/>
          <a:endParaRPr lang="en-US" sz="1400" dirty="0" smtClean="0"/>
        </a:p>
        <a:p xmlns:a="http://schemas.openxmlformats.org/drawingml/2006/main">
          <a:endParaRPr lang="pt-BR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>
                <a:cs typeface="Arial" charset="0"/>
              </a:defRPr>
            </a:lvl1pPr>
          </a:lstStyle>
          <a:p>
            <a:pPr>
              <a:defRPr/>
            </a:pPr>
            <a:fld id="{6E4E5AF6-BBFE-47DD-8C1C-AB1A3408BEF4}" type="datetimeFigureOut">
              <a:rPr lang="pt-BR"/>
              <a:pPr>
                <a:defRPr/>
              </a:pPr>
              <a:t>24/03/2014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>
                <a:cs typeface="Arial" charset="0"/>
              </a:defRPr>
            </a:lvl1pPr>
          </a:lstStyle>
          <a:p>
            <a:pPr>
              <a:defRPr/>
            </a:pPr>
            <a:fld id="{160C79B4-975D-468D-9E02-CB9E76F1DAE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6F43845-9E48-45C2-B535-9B409C25584F}" type="slidenum">
              <a:rPr lang="pt-BR" smtClean="0"/>
              <a:pPr/>
              <a:t>1</a:t>
            </a:fld>
            <a:endParaRPr 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5530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55D9674-0709-4BE2-B79B-9ED95F126259}" type="slidenum">
              <a:rPr lang="pt-BR" altLang="pt-BR" smtClean="0"/>
              <a:pPr/>
              <a:t>11</a:t>
            </a:fld>
            <a:endParaRPr lang="pt-BR" altLang="pt-B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 txBox="1">
            <a:spLocks noGrp="1" noChangeArrowheads="1"/>
          </p:cNvSpPr>
          <p:nvPr/>
        </p:nvSpPr>
        <p:spPr bwMode="auto">
          <a:xfrm>
            <a:off x="4019550" y="9721850"/>
            <a:ext cx="3076575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3980" tIns="48869" rIns="93980" bIns="48869" anchor="b"/>
          <a:lstStyle/>
          <a:p>
            <a:pPr algn="r">
              <a:buClr>
                <a:srgbClr val="000000"/>
              </a:buClr>
              <a:buSzPct val="45000"/>
              <a:tabLst>
                <a:tab pos="754063" algn="l"/>
                <a:tab pos="1509713" algn="l"/>
                <a:tab pos="2265363" algn="l"/>
                <a:tab pos="3021013" algn="l"/>
              </a:tabLst>
            </a:pPr>
            <a:fld id="{CA0A9519-E10B-4CF1-9DD3-911E58B271D6}" type="slidenum">
              <a:rPr lang="en-GB" sz="1300">
                <a:solidFill>
                  <a:srgbClr val="000000"/>
                </a:solidFill>
                <a:latin typeface="Times New Roman" pitchFamily="18" charset="0"/>
              </a:rPr>
              <a:pPr algn="r">
                <a:buClr>
                  <a:srgbClr val="000000"/>
                </a:buClr>
                <a:buSzPct val="45000"/>
                <a:tabLst>
                  <a:tab pos="754063" algn="l"/>
                  <a:tab pos="1509713" algn="l"/>
                  <a:tab pos="2265363" algn="l"/>
                  <a:tab pos="3021013" algn="l"/>
                </a:tabLst>
              </a:pPr>
              <a:t>13</a:t>
            </a:fld>
            <a:endParaRPr lang="en-GB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43" name="Text Box 1"/>
          <p:cNvSpPr txBox="1">
            <a:spLocks noChangeArrowheads="1"/>
          </p:cNvSpPr>
          <p:nvPr/>
        </p:nvSpPr>
        <p:spPr bwMode="auto">
          <a:xfrm>
            <a:off x="1044575" y="766763"/>
            <a:ext cx="5013325" cy="38401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5483" tIns="47741" rIns="95483" bIns="47741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pt-BR" sz="1900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09613" y="4860925"/>
            <a:ext cx="5680075" cy="460851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pt-BR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6349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D60021B-72CB-443F-89F6-9D1D3AD452FE}" type="slidenum">
              <a:rPr lang="pt-BR" smtClean="0"/>
              <a:pPr/>
              <a:t>14</a:t>
            </a:fld>
            <a:endParaRPr lang="pt-B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6349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D60021B-72CB-443F-89F6-9D1D3AD452FE}" type="slidenum">
              <a:rPr lang="pt-BR" smtClean="0"/>
              <a:pPr/>
              <a:t>15</a:t>
            </a:fld>
            <a:endParaRPr lang="pt-B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6349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D60021B-72CB-443F-89F6-9D1D3AD452FE}" type="slidenum">
              <a:rPr lang="pt-BR" smtClean="0"/>
              <a:pPr/>
              <a:t>16</a:t>
            </a:fld>
            <a:endParaRPr lang="pt-B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pt-BR" smtClean="0"/>
          </a:p>
        </p:txBody>
      </p:sp>
      <p:sp>
        <p:nvSpPr>
          <p:cNvPr id="1229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13BB3EE-7F91-4C64-84F2-65EDD88B5070}" type="slidenum">
              <a:rPr lang="pt-BR"/>
              <a:pPr/>
              <a:t>17</a:t>
            </a:fld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6349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D60021B-72CB-443F-89F6-9D1D3AD452FE}" type="slidenum">
              <a:rPr lang="pt-BR" smtClean="0"/>
              <a:pPr/>
              <a:t>18</a:t>
            </a:fld>
            <a:endParaRPr lang="pt-B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6349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D60021B-72CB-443F-89F6-9D1D3AD452FE}" type="slidenum">
              <a:rPr lang="pt-BR" smtClean="0"/>
              <a:pPr/>
              <a:t>19</a:t>
            </a:fld>
            <a:endParaRPr lang="pt-B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6349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D60021B-72CB-443F-89F6-9D1D3AD452FE}" type="slidenum">
              <a:rPr lang="pt-BR" smtClean="0"/>
              <a:pPr/>
              <a:t>20</a:t>
            </a:fld>
            <a:endParaRPr lang="pt-B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6349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D60021B-72CB-443F-89F6-9D1D3AD452FE}" type="slidenum">
              <a:rPr lang="pt-BR" smtClean="0"/>
              <a:pPr/>
              <a:t>21</a:t>
            </a:fld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 txBox="1">
            <a:spLocks noGrp="1" noChangeArrowheads="1"/>
          </p:cNvSpPr>
          <p:nvPr/>
        </p:nvSpPr>
        <p:spPr bwMode="auto">
          <a:xfrm>
            <a:off x="4019550" y="9721850"/>
            <a:ext cx="3076575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3980" tIns="48869" rIns="93980" bIns="48869" anchor="b"/>
          <a:lstStyle/>
          <a:p>
            <a:pPr algn="r">
              <a:buClr>
                <a:srgbClr val="000000"/>
              </a:buClr>
              <a:buSzPct val="45000"/>
              <a:tabLst>
                <a:tab pos="754063" algn="l"/>
                <a:tab pos="1509713" algn="l"/>
                <a:tab pos="2265363" algn="l"/>
                <a:tab pos="3021013" algn="l"/>
              </a:tabLst>
            </a:pPr>
            <a:fld id="{B4BB2087-886E-4005-BD87-A5F772F1C9CB}" type="slidenum">
              <a:rPr lang="en-GB" sz="1300">
                <a:solidFill>
                  <a:srgbClr val="000000"/>
                </a:solidFill>
                <a:latin typeface="Times New Roman" pitchFamily="18" charset="0"/>
              </a:rPr>
              <a:pPr algn="r">
                <a:buClr>
                  <a:srgbClr val="000000"/>
                </a:buClr>
                <a:buSzPct val="45000"/>
                <a:tabLst>
                  <a:tab pos="754063" algn="l"/>
                  <a:tab pos="1509713" algn="l"/>
                  <a:tab pos="2265363" algn="l"/>
                  <a:tab pos="3021013" algn="l"/>
                </a:tabLst>
              </a:pPr>
              <a:t>2</a:t>
            </a:fld>
            <a:endParaRPr lang="en-GB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219" name="Text Box 1"/>
          <p:cNvSpPr txBox="1">
            <a:spLocks noChangeArrowheads="1"/>
          </p:cNvSpPr>
          <p:nvPr/>
        </p:nvSpPr>
        <p:spPr bwMode="auto">
          <a:xfrm>
            <a:off x="1044575" y="766763"/>
            <a:ext cx="5013325" cy="38401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5483" tIns="47741" rIns="95483" bIns="47741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pt-BR" sz="1900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09613" y="4860925"/>
            <a:ext cx="5680075" cy="460851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pt-BR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6349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D60021B-72CB-443F-89F6-9D1D3AD452FE}" type="slidenum">
              <a:rPr lang="pt-BR" smtClean="0"/>
              <a:pPr/>
              <a:t>22</a:t>
            </a:fld>
            <a:endParaRPr lang="pt-B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6349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D60021B-72CB-443F-89F6-9D1D3AD452FE}" type="slidenum">
              <a:rPr lang="pt-BR" smtClean="0"/>
              <a:pPr/>
              <a:t>23</a:t>
            </a:fld>
            <a:endParaRPr lang="pt-B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6349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D60021B-72CB-443F-89F6-9D1D3AD452FE}" type="slidenum">
              <a:rPr lang="pt-BR" smtClean="0"/>
              <a:pPr/>
              <a:t>24</a:t>
            </a:fld>
            <a:endParaRPr lang="pt-B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6349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D60021B-72CB-443F-89F6-9D1D3AD452FE}" type="slidenum">
              <a:rPr lang="pt-BR" smtClean="0"/>
              <a:pPr/>
              <a:t>25</a:t>
            </a:fld>
            <a:endParaRPr lang="pt-B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6349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D60021B-72CB-443F-89F6-9D1D3AD452FE}" type="slidenum">
              <a:rPr lang="pt-BR" smtClean="0"/>
              <a:pPr/>
              <a:t>26</a:t>
            </a:fld>
            <a:endParaRPr lang="pt-BR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6349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D60021B-72CB-443F-89F6-9D1D3AD452FE}" type="slidenum">
              <a:rPr lang="pt-BR" smtClean="0"/>
              <a:pPr/>
              <a:t>27</a:t>
            </a:fld>
            <a:endParaRPr lang="pt-BR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6349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D60021B-72CB-443F-89F6-9D1D3AD452FE}" type="slidenum">
              <a:rPr lang="pt-BR" smtClean="0"/>
              <a:pPr/>
              <a:t>28</a:t>
            </a:fld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358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A3CD93A-698A-431E-838D-8C00F53A9537}" type="slidenum">
              <a:rPr lang="en-GB" smtClean="0"/>
              <a:pPr/>
              <a:t>3</a:t>
            </a:fld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pt-BR"/>
          </a:p>
        </p:txBody>
      </p:sp>
      <p:sp>
        <p:nvSpPr>
          <p:cNvPr id="2150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7855AC9-D27B-364E-99F9-B245DEB78CA9}" type="slidenum">
              <a:rPr lang="pt-BR"/>
              <a:pPr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pt-BR"/>
          </a:p>
        </p:txBody>
      </p:sp>
      <p:sp>
        <p:nvSpPr>
          <p:cNvPr id="2560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1941D4D-CB7D-814C-9EDC-02D84C3125FE}" type="slidenum">
              <a:rPr lang="pt-BR"/>
              <a:pPr/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pt-BR"/>
          </a:p>
        </p:txBody>
      </p:sp>
      <p:sp>
        <p:nvSpPr>
          <p:cNvPr id="2765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C7292A8-FAB0-0647-B0DE-E46EB1C71FD2}" type="slidenum">
              <a:rPr lang="pt-BR"/>
              <a:pPr/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198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A7CC7DB-3E9E-414B-B278-A0F13BB56F58}" type="slidenum">
              <a:rPr lang="pt-BR" smtClean="0"/>
              <a:pPr/>
              <a:t>8</a:t>
            </a:fld>
            <a:endParaRPr 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368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8AD2EA6-F040-4603-9C51-3FED58C4A8C6}" type="slidenum">
              <a:rPr lang="pt-BR" smtClean="0"/>
              <a:pPr/>
              <a:t>9</a:t>
            </a:fld>
            <a:endParaRPr lang="pt-B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91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77FDD17-387C-4CEE-A494-7847E73B998E}" type="slidenum">
              <a:rPr lang="pt-BR" smtClean="0"/>
              <a:pPr/>
              <a:t>10</a:t>
            </a:fld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CA8AB-67A4-46A0-BFB5-79BFB46D7349}" type="datetimeFigureOut">
              <a:rPr lang="pt-BR"/>
              <a:pPr>
                <a:defRPr/>
              </a:pPr>
              <a:t>24/03/2014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23EE4-164C-4430-833A-3B217B602FE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389E8-4F64-4B3B-8F60-58D750ACB736}" type="datetimeFigureOut">
              <a:rPr lang="pt-BR"/>
              <a:pPr>
                <a:defRPr/>
              </a:pPr>
              <a:t>24/03/2014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B0BA7-5BA7-45BF-A326-9082391CAC9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2E331-7658-41BE-B505-FA9296B8ED6D}" type="datetimeFigureOut">
              <a:rPr lang="pt-BR"/>
              <a:pPr>
                <a:defRPr/>
              </a:pPr>
              <a:t>24/03/2014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AD193-DBCC-4AF7-9DC3-31FCA447C0F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4CD27-E32E-4AEF-B0CE-D911ADFE0F2B}" type="datetimeFigureOut">
              <a:rPr lang="pt-BR"/>
              <a:pPr>
                <a:defRPr/>
              </a:pPr>
              <a:t>24/03/2014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7C744-7B07-48F1-B88F-44B39F2090E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DD620-C7A0-4F17-AFE8-885AD1308185}" type="datetimeFigureOut">
              <a:rPr lang="pt-BR"/>
              <a:pPr>
                <a:defRPr/>
              </a:pPr>
              <a:t>24/03/2014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1E52D-9718-42F9-8923-97F3F3CEA4E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094C8-CEEA-40D0-9854-A9B9A74E38CA}" type="datetimeFigureOut">
              <a:rPr lang="pt-BR"/>
              <a:pPr>
                <a:defRPr/>
              </a:pPr>
              <a:t>24/03/2014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7388D-B2E4-44DC-8E64-20A5E9709BB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02978-5F9D-4D96-A0A0-BA616D83763C}" type="datetimeFigureOut">
              <a:rPr lang="pt-BR"/>
              <a:pPr>
                <a:defRPr/>
              </a:pPr>
              <a:t>24/03/2014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F3A29-78F9-497F-A0F6-F8CC22665A5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815BE-D18B-4238-9CE8-7BEC5D90F868}" type="datetimeFigureOut">
              <a:rPr lang="pt-BR"/>
              <a:pPr>
                <a:defRPr/>
              </a:pPr>
              <a:t>24/03/2014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58A1C-6299-42DB-9433-7D2D691DFC8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3F97A-0FDC-41E1-9C90-3C96077B7BDF}" type="datetimeFigureOut">
              <a:rPr lang="pt-BR"/>
              <a:pPr>
                <a:defRPr/>
              </a:pPr>
              <a:t>24/03/2014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CA531-5C84-48AE-8541-FA001AE8AFE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EB795-8461-4D75-B291-EBB19C3119BB}" type="datetimeFigureOut">
              <a:rPr lang="pt-BR"/>
              <a:pPr>
                <a:defRPr/>
              </a:pPr>
              <a:t>24/03/2014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2E30F-3139-40AA-BC78-0BD05A886B8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DB164-F7A4-44CE-803A-ED3B467969FB}" type="datetimeFigureOut">
              <a:rPr lang="pt-BR"/>
              <a:pPr>
                <a:defRPr/>
              </a:pPr>
              <a:t>24/03/2014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2E9B7-BF8A-49C1-A0EA-2CAF8F56FD4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99499E-414B-4A50-BB7A-4179CF4D892D}" type="datetimeFigureOut">
              <a:rPr lang="pt-BR"/>
              <a:pPr>
                <a:defRPr/>
              </a:pPr>
              <a:t>24/03/2014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31EEFD-BBE3-42BA-BB6E-0B99F917CA3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idadessustentaveis.org.br/" TargetMode="External"/><Relationship Id="rId5" Type="http://schemas.openxmlformats.org/officeDocument/2006/relationships/hyperlink" Target="http://www.nossasaopaulo.org.br/" TargetMode="External"/><Relationship Id="rId4" Type="http://schemas.openxmlformats.org/officeDocument/2006/relationships/hyperlink" Target="mailto:mauricio@isps.org.b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2" descr="template-nossa-sao-paulo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tângulo 5"/>
          <p:cNvSpPr>
            <a:spLocks noChangeArrowheads="1"/>
          </p:cNvSpPr>
          <p:nvPr/>
        </p:nvSpPr>
        <p:spPr bwMode="auto">
          <a:xfrm>
            <a:off x="539750" y="1412875"/>
            <a:ext cx="7848600" cy="4852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8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1" dirty="0">
                <a:solidFill>
                  <a:srgbClr val="C00000"/>
                </a:solidFill>
              </a:rPr>
              <a:t>Rede Nossa São </a:t>
            </a:r>
            <a:r>
              <a:rPr lang="pt-BR" sz="2800" b="1" dirty="0" smtClean="0">
                <a:solidFill>
                  <a:srgbClr val="C00000"/>
                </a:solidFill>
              </a:rPr>
              <a:t>Paulo</a:t>
            </a:r>
          </a:p>
          <a:p>
            <a:pPr>
              <a:spcAft>
                <a:spcPts val="8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1" dirty="0" smtClean="0"/>
              <a:t>Fundada em 15 de maio de 2007.</a:t>
            </a:r>
            <a:endParaRPr lang="pt-BR" sz="2000" b="1" dirty="0"/>
          </a:p>
          <a:p>
            <a:pPr>
              <a:spcAft>
                <a:spcPts val="8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1" dirty="0">
                <a:solidFill>
                  <a:srgbClr val="000000"/>
                </a:solidFill>
              </a:rPr>
              <a:t>Missão</a:t>
            </a:r>
            <a:br>
              <a:rPr lang="pt-BR" sz="2000" b="1" dirty="0">
                <a:solidFill>
                  <a:srgbClr val="000000"/>
                </a:solidFill>
              </a:rPr>
            </a:br>
            <a:r>
              <a:rPr lang="en-GB" dirty="0">
                <a:solidFill>
                  <a:srgbClr val="000000"/>
                </a:solidFill>
              </a:rPr>
              <a:t>Construção de uma força política, social e econômica para comprometer a sociedade e sucessivos governos com uma agenda para uma São Paulo justa e sustentável</a:t>
            </a:r>
          </a:p>
          <a:p>
            <a:pPr>
              <a:spcAft>
                <a:spcPts val="8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1" dirty="0" smtClean="0">
                <a:solidFill>
                  <a:srgbClr val="000000"/>
                </a:solidFill>
              </a:rPr>
              <a:t>A </a:t>
            </a:r>
            <a:r>
              <a:rPr lang="pt-BR" sz="2000" b="1" dirty="0">
                <a:solidFill>
                  <a:srgbClr val="000000"/>
                </a:solidFill>
              </a:rPr>
              <a:t>atuação da RNSP é baseada em 4 grandes eixos:</a:t>
            </a:r>
            <a:endParaRPr lang="pt-BR" sz="2000" dirty="0">
              <a:solidFill>
                <a:srgbClr val="000000"/>
              </a:solidFill>
            </a:endParaRPr>
          </a:p>
          <a:p>
            <a:pPr>
              <a:spcAft>
                <a:spcPts val="80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dirty="0">
                <a:solidFill>
                  <a:srgbClr val="000000"/>
                </a:solidFill>
              </a:rPr>
              <a:t> </a:t>
            </a:r>
            <a:r>
              <a:rPr lang="pt-BR" dirty="0">
                <a:solidFill>
                  <a:srgbClr val="000000"/>
                </a:solidFill>
              </a:rPr>
              <a:t>Programa de indicadores e metas</a:t>
            </a:r>
          </a:p>
          <a:p>
            <a:pPr>
              <a:spcAft>
                <a:spcPts val="80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dirty="0">
                <a:solidFill>
                  <a:srgbClr val="000000"/>
                </a:solidFill>
              </a:rPr>
              <a:t> Acompanhamento cidadão</a:t>
            </a:r>
          </a:p>
          <a:p>
            <a:pPr>
              <a:spcAft>
                <a:spcPts val="80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dirty="0">
                <a:solidFill>
                  <a:srgbClr val="000000"/>
                </a:solidFill>
              </a:rPr>
              <a:t> Educação cidadã</a:t>
            </a:r>
          </a:p>
          <a:p>
            <a:pPr>
              <a:spcAft>
                <a:spcPts val="80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dirty="0">
                <a:solidFill>
                  <a:srgbClr val="000000"/>
                </a:solidFill>
              </a:rPr>
              <a:t> Mobilização </a:t>
            </a:r>
            <a:r>
              <a:rPr lang="pt-BR" dirty="0" smtClean="0">
                <a:solidFill>
                  <a:srgbClr val="000000"/>
                </a:solidFill>
              </a:rPr>
              <a:t>cidadã</a:t>
            </a:r>
          </a:p>
          <a:p>
            <a:pPr>
              <a:spcAft>
                <a:spcPts val="8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1" dirty="0" smtClean="0"/>
              <a:t>É também a Secretaria Executiva da Rede Social Brasileira por Cidades Justas e Sustentáveis e do Programa Cidades Sustentáveis</a:t>
            </a:r>
            <a:endParaRPr lang="en-GB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mplate-nossa-sao-paulo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CaixaDeTexto 1"/>
          <p:cNvSpPr txBox="1">
            <a:spLocks noChangeArrowheads="1"/>
          </p:cNvSpPr>
          <p:nvPr/>
        </p:nvSpPr>
        <p:spPr bwMode="auto">
          <a:xfrm>
            <a:off x="323850" y="1341438"/>
            <a:ext cx="80645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pt-BR" sz="2000"/>
              <a:t>PEC 10/2011 e PEC 52/2011: propõem a implantação do Plano de Metas para todos os prefeitos, governadores e presidente da República.</a:t>
            </a:r>
            <a:br>
              <a:rPr lang="pt-BR" sz="2000"/>
            </a:br>
            <a:endParaRPr lang="pt-BR" sz="2000"/>
          </a:p>
        </p:txBody>
      </p:sp>
      <p:sp>
        <p:nvSpPr>
          <p:cNvPr id="17411" name="CaixaDeTexto 2"/>
          <p:cNvSpPr txBox="1">
            <a:spLocks noChangeArrowheads="1"/>
          </p:cNvSpPr>
          <p:nvPr/>
        </p:nvSpPr>
        <p:spPr bwMode="auto">
          <a:xfrm>
            <a:off x="2478088" y="549275"/>
            <a:ext cx="559752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800" b="1">
                <a:solidFill>
                  <a:srgbClr val="C00000"/>
                </a:solidFill>
              </a:rPr>
              <a:t>Propostas de Emenda à Constituição</a:t>
            </a:r>
          </a:p>
          <a:p>
            <a:endParaRPr lang="pt-BR"/>
          </a:p>
        </p:txBody>
      </p:sp>
      <p:sp>
        <p:nvSpPr>
          <p:cNvPr id="17412" name="CaixaDeTexto 3"/>
          <p:cNvSpPr txBox="1">
            <a:spLocks noChangeArrowheads="1"/>
          </p:cNvSpPr>
          <p:nvPr/>
        </p:nvSpPr>
        <p:spPr bwMode="auto">
          <a:xfrm>
            <a:off x="684213" y="2349500"/>
            <a:ext cx="7704137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u="sng"/>
              <a:t>PROPOSTA DE EMENDA À CONSTITUIÇÃO Nº 10, DE 2.011</a:t>
            </a:r>
          </a:p>
          <a:p>
            <a:r>
              <a:rPr lang="pt-BR"/>
              <a:t>(Do Sr. Luiz Fernando Machado e outros)</a:t>
            </a:r>
          </a:p>
          <a:p>
            <a:r>
              <a:rPr lang="pt-BR"/>
              <a:t>Altera os arts. 28, 29 e 84 da Constituição Federal para instituir a obrigatoriedade de elaboração e cumprimento do plano de metas pelo Poder Executivo municipal, estadual e federal, com base nas propostas da campanha eleitoral.</a:t>
            </a:r>
          </a:p>
          <a:p>
            <a:endParaRPr lang="pt-BR" u="sng"/>
          </a:p>
          <a:p>
            <a:r>
              <a:rPr lang="pt-BR" u="sng"/>
              <a:t>PROPOSTA DE EMENDA À CONSTITUIÇÃO Nº 52, DE 2011.</a:t>
            </a:r>
          </a:p>
          <a:p>
            <a:r>
              <a:rPr lang="pt-BR"/>
              <a:t>(Do Sr. Paulo Teixeira e outros) </a:t>
            </a:r>
          </a:p>
          <a:p>
            <a:r>
              <a:rPr lang="pt-BR"/>
              <a:t>Altera os artigos 48 e 84 da Constituição Federal, prevendo a obrigatoriedade de apresentação do Programa de Metas e Prioridades para os governos federal, estaduais e municipais.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Imagem 2" descr="template-nossa-sao-paulo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tângulo 5"/>
          <p:cNvSpPr>
            <a:spLocks noChangeArrowheads="1"/>
          </p:cNvSpPr>
          <p:nvPr/>
        </p:nvSpPr>
        <p:spPr bwMode="auto">
          <a:xfrm>
            <a:off x="215900" y="1268413"/>
            <a:ext cx="8677275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8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sz="2800" b="1" dirty="0">
                <a:solidFill>
                  <a:srgbClr val="C00000"/>
                </a:solidFill>
              </a:rPr>
              <a:t>Rede Social Brasileira por Cidades Justas e Sustentáveis </a:t>
            </a:r>
          </a:p>
          <a:p>
            <a:pPr>
              <a:spcAft>
                <a:spcPts val="8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altLang="pt-BR" dirty="0">
              <a:solidFill>
                <a:srgbClr val="000000"/>
              </a:solidFill>
            </a:endParaRPr>
          </a:p>
        </p:txBody>
      </p:sp>
      <p:pic>
        <p:nvPicPr>
          <p:cNvPr id="17412" name="Imagem 4" descr="RedeSocialBrasileir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97563" y="71438"/>
            <a:ext cx="2922587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CaixaDeTexto 5"/>
          <p:cNvSpPr txBox="1">
            <a:spLocks noChangeArrowheads="1"/>
          </p:cNvSpPr>
          <p:nvPr/>
        </p:nvSpPr>
        <p:spPr bwMode="auto">
          <a:xfrm>
            <a:off x="323850" y="1773238"/>
            <a:ext cx="85693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altLang="pt-BR" sz="1600"/>
              <a:t>A rede é composta por organizações apartidárias e inter-religiosas e está aberta a novas adesões. O objetivo é a troca de informações e conhecimentos entre os integrantes para promover o aprendizado mútuo, o apoio e o fortalecimento de cada experiência local. </a:t>
            </a:r>
          </a:p>
        </p:txBody>
      </p: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395288" y="3068638"/>
          <a:ext cx="8497888" cy="2881310"/>
        </p:xfrm>
        <a:graphic>
          <a:graphicData uri="http://schemas.openxmlformats.org/drawingml/2006/table">
            <a:tbl>
              <a:tblPr/>
              <a:tblGrid>
                <a:gridCol w="2160480"/>
                <a:gridCol w="2520560"/>
                <a:gridCol w="2232496"/>
                <a:gridCol w="1584352"/>
              </a:tblGrid>
              <a:tr h="288131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Abaetetuba (PA)</a:t>
                      </a:r>
                    </a:p>
                  </a:txBody>
                  <a:tcPr marL="9526" marR="9526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Fortaleza (CE)</a:t>
                      </a:r>
                    </a:p>
                  </a:txBody>
                  <a:tcPr marL="9526" marR="9526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Londrina (PR)</a:t>
                      </a:r>
                    </a:p>
                  </a:txBody>
                  <a:tcPr marL="9526" marR="9526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Salvador (BA)</a:t>
                      </a:r>
                    </a:p>
                  </a:txBody>
                  <a:tcPr marL="9526" marR="9526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131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Belém (PA)</a:t>
                      </a:r>
                    </a:p>
                  </a:txBody>
                  <a:tcPr marL="9526" marR="9526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Holambra</a:t>
                      </a: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(SP)</a:t>
                      </a:r>
                    </a:p>
                  </a:txBody>
                  <a:tcPr marL="9526" marR="9526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Maceió (AL)</a:t>
                      </a:r>
                    </a:p>
                  </a:txBody>
                  <a:tcPr marL="9526" marR="9526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Santos (SP)</a:t>
                      </a:r>
                    </a:p>
                  </a:txBody>
                  <a:tcPr marL="9526" marR="9526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131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Belo Horizonte (MG)</a:t>
                      </a:r>
                    </a:p>
                  </a:txBody>
                  <a:tcPr marL="9526" marR="9526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Ilha</a:t>
                      </a:r>
                      <a:r>
                        <a:rPr lang="pt-BR" sz="14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B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ela </a:t>
                      </a: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(SP)</a:t>
                      </a:r>
                    </a:p>
                  </a:txBody>
                  <a:tcPr marL="9526" marR="9526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Maringá (PR)</a:t>
                      </a:r>
                    </a:p>
                  </a:txBody>
                  <a:tcPr marL="9526" marR="9526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São Luis (MA)</a:t>
                      </a:r>
                    </a:p>
                  </a:txBody>
                  <a:tcPr marL="9526" marR="9526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131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Betim (MG)</a:t>
                      </a:r>
                    </a:p>
                  </a:txBody>
                  <a:tcPr marL="9526" marR="9526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Ilhéus (BA)</a:t>
                      </a:r>
                    </a:p>
                  </a:txBody>
                  <a:tcPr marL="9526" marR="9526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Mogi das Cruzes (SP)</a:t>
                      </a:r>
                    </a:p>
                  </a:txBody>
                  <a:tcPr marL="9526" marR="9526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São Paulo (SP)</a:t>
                      </a:r>
                    </a:p>
                  </a:txBody>
                  <a:tcPr marL="9526" marR="9526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131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Brasília (DF)</a:t>
                      </a:r>
                    </a:p>
                  </a:txBody>
                  <a:tcPr marL="9526" marR="9526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Itaboraí (RJ)</a:t>
                      </a:r>
                    </a:p>
                  </a:txBody>
                  <a:tcPr marL="9526" marR="9526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Niterói (RJ)</a:t>
                      </a:r>
                    </a:p>
                  </a:txBody>
                  <a:tcPr marL="9526" marR="9526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Teresópolis (RJ)</a:t>
                      </a:r>
                    </a:p>
                  </a:txBody>
                  <a:tcPr marL="9526" marR="9526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131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Camaçari (BA)</a:t>
                      </a:r>
                    </a:p>
                  </a:txBody>
                  <a:tcPr marL="9526" marR="9526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Itapetininga (SP)</a:t>
                      </a:r>
                    </a:p>
                  </a:txBody>
                  <a:tcPr marL="9526" marR="9526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Piracicaba (SP)</a:t>
                      </a:r>
                    </a:p>
                  </a:txBody>
                  <a:tcPr marL="9526" marR="9526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Tucuruí</a:t>
                      </a: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(PA)</a:t>
                      </a:r>
                    </a:p>
                  </a:txBody>
                  <a:tcPr marL="9526" marR="9526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131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Campinas (SP)</a:t>
                      </a:r>
                    </a:p>
                  </a:txBody>
                  <a:tcPr marL="9526" marR="9526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Itatiaia (RJ)</a:t>
                      </a:r>
                    </a:p>
                  </a:txBody>
                  <a:tcPr marL="9526" marR="9526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Poços de Caldas (MG)</a:t>
                      </a:r>
                    </a:p>
                  </a:txBody>
                  <a:tcPr marL="9526" marR="9526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Varginha (MG)</a:t>
                      </a:r>
                    </a:p>
                  </a:txBody>
                  <a:tcPr marL="9526" marR="9526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131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Campo Grande (MS)</a:t>
                      </a:r>
                    </a:p>
                  </a:txBody>
                  <a:tcPr marL="9526" marR="9526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Januária</a:t>
                      </a: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(MG)</a:t>
                      </a:r>
                    </a:p>
                  </a:txBody>
                  <a:tcPr marL="9526" marR="9526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Porto Alegre (RS)</a:t>
                      </a:r>
                    </a:p>
                  </a:txBody>
                  <a:tcPr marL="9526" marR="9526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Vinhedo (SP)</a:t>
                      </a:r>
                    </a:p>
                  </a:txBody>
                  <a:tcPr marL="9526" marR="9526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131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Curitiba (PR)</a:t>
                      </a:r>
                    </a:p>
                  </a:txBody>
                  <a:tcPr marL="9526" marR="9526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João Pessoa e </a:t>
                      </a:r>
                      <a:r>
                        <a:rPr lang="pt-BR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Cabedelo</a:t>
                      </a: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(PB)</a:t>
                      </a:r>
                    </a:p>
                  </a:txBody>
                  <a:tcPr marL="9526" marR="9526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Recife (PE)</a:t>
                      </a:r>
                    </a:p>
                  </a:txBody>
                  <a:tcPr marL="9526" marR="9526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Vitória (ES)</a:t>
                      </a:r>
                    </a:p>
                  </a:txBody>
                  <a:tcPr marL="9526" marR="9526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131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Florianópolis (SC)</a:t>
                      </a:r>
                    </a:p>
                  </a:txBody>
                  <a:tcPr marL="9526" marR="9526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Joinville (SC)</a:t>
                      </a:r>
                    </a:p>
                  </a:txBody>
                  <a:tcPr marL="9526" marR="9526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Rio de Janeiro (RJ)</a:t>
                      </a:r>
                    </a:p>
                  </a:txBody>
                  <a:tcPr marL="9526" marR="9526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6" marR="9526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7455" name="CaixaDeTexto 9"/>
          <p:cNvSpPr txBox="1">
            <a:spLocks noChangeArrowheads="1"/>
          </p:cNvSpPr>
          <p:nvPr/>
        </p:nvSpPr>
        <p:spPr bwMode="auto">
          <a:xfrm>
            <a:off x="3319463" y="2636838"/>
            <a:ext cx="2260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/>
              <a:t>Cidades participantes: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2" descr="template-nossa-sao-paul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 l="12448" t="20297" r="78697" b="61000"/>
          <a:stretch>
            <a:fillRect/>
          </a:stretch>
        </p:blipFill>
        <p:spPr bwMode="auto">
          <a:xfrm>
            <a:off x="7812360" y="0"/>
            <a:ext cx="115212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0" y="1412776"/>
            <a:ext cx="9144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/>
              <a:t> </a:t>
            </a:r>
            <a:r>
              <a:rPr lang="pt-BR" sz="2000" b="1" dirty="0">
                <a:solidFill>
                  <a:schemeClr val="accent2"/>
                </a:solidFill>
              </a:rPr>
              <a:t>Rede Latino-Americana de Cidades Justas e Sustentáveis </a:t>
            </a:r>
            <a:endParaRPr lang="pt-BR" sz="2000" b="1" dirty="0" smtClean="0">
              <a:solidFill>
                <a:schemeClr val="accent2"/>
              </a:solidFill>
            </a:endParaRPr>
          </a:p>
          <a:p>
            <a:r>
              <a:rPr lang="pt-BR" dirty="0" smtClean="0"/>
              <a:t>​​É </a:t>
            </a:r>
            <a:r>
              <a:rPr lang="pt-BR" dirty="0"/>
              <a:t>um espaço que reúne iniciativas dos cidadãos que promovem o controle social das políticas públicas em cidades onde estão localizados. </a:t>
            </a:r>
            <a:endParaRPr lang="pt-BR" dirty="0" smtClean="0"/>
          </a:p>
          <a:p>
            <a:pPr algn="ctr"/>
            <a:r>
              <a:rPr lang="pt-BR" sz="2000" b="1" dirty="0" smtClean="0"/>
              <a:t>Cidades Participantes</a:t>
            </a:r>
          </a:p>
          <a:p>
            <a:r>
              <a:rPr lang="pt-BR" b="1" dirty="0" smtClean="0"/>
              <a:t>Argentina: </a:t>
            </a:r>
            <a:r>
              <a:rPr lang="pt-BR" dirty="0" smtClean="0"/>
              <a:t>Buenos Aires, </a:t>
            </a:r>
            <a:r>
              <a:rPr lang="pt-BR" dirty="0" err="1" smtClean="0"/>
              <a:t>Cordoba</a:t>
            </a:r>
            <a:r>
              <a:rPr lang="pt-BR" dirty="0" smtClean="0"/>
              <a:t>, Mendonza, Rosário, </a:t>
            </a:r>
            <a:r>
              <a:rPr lang="pt-BR" dirty="0" err="1" smtClean="0"/>
              <a:t>San</a:t>
            </a:r>
            <a:r>
              <a:rPr lang="pt-BR" dirty="0" smtClean="0"/>
              <a:t> Martin de </a:t>
            </a:r>
            <a:r>
              <a:rPr lang="pt-BR" dirty="0" err="1" smtClean="0"/>
              <a:t>los</a:t>
            </a:r>
            <a:r>
              <a:rPr lang="pt-BR" dirty="0" smtClean="0"/>
              <a:t> Andes</a:t>
            </a:r>
          </a:p>
          <a:p>
            <a:r>
              <a:rPr lang="pt-BR" b="1" dirty="0" smtClean="0"/>
              <a:t>Bolívia: </a:t>
            </a:r>
            <a:r>
              <a:rPr lang="pt-BR" dirty="0" smtClean="0"/>
              <a:t>La Paz,</a:t>
            </a:r>
            <a:r>
              <a:rPr lang="pt-BR" dirty="0" err="1" smtClean="0"/>
              <a:t>Cochabamba</a:t>
            </a:r>
            <a:r>
              <a:rPr lang="pt-BR" dirty="0" smtClean="0"/>
              <a:t>, Santa Cruz de </a:t>
            </a:r>
            <a:r>
              <a:rPr lang="pt-BR" dirty="0" err="1" smtClean="0"/>
              <a:t>la</a:t>
            </a:r>
            <a:r>
              <a:rPr lang="pt-BR" dirty="0" smtClean="0"/>
              <a:t> </a:t>
            </a:r>
            <a:r>
              <a:rPr lang="pt-BR" dirty="0" err="1" smtClean="0"/>
              <a:t>Sierra</a:t>
            </a:r>
            <a:endParaRPr lang="pt-BR" dirty="0" smtClean="0"/>
          </a:p>
          <a:p>
            <a:r>
              <a:rPr lang="pt-BR" b="1" dirty="0" smtClean="0"/>
              <a:t>Brasil: </a:t>
            </a:r>
            <a:r>
              <a:rPr lang="pt-BR" dirty="0" smtClean="0"/>
              <a:t>Belo Horizonte, Brasília, Curitiba, Ilhéus, Recife, Salvador, São Luís, São Paulo, Joinville, Ilhabela, Poços de Caldas, Florianópolis, Betim, Camaçari, Niterói, Piracicaba, Campinas, Varginha</a:t>
            </a:r>
          </a:p>
          <a:p>
            <a:r>
              <a:rPr lang="pt-BR" b="1" dirty="0" smtClean="0"/>
              <a:t>Chile:</a:t>
            </a:r>
            <a:r>
              <a:rPr lang="pt-BR" dirty="0" smtClean="0"/>
              <a:t> </a:t>
            </a:r>
            <a:r>
              <a:rPr lang="pt-BR" dirty="0" err="1" smtClean="0"/>
              <a:t>Caracautin</a:t>
            </a:r>
            <a:r>
              <a:rPr lang="pt-BR" dirty="0" smtClean="0"/>
              <a:t>, Santiago, </a:t>
            </a:r>
            <a:r>
              <a:rPr lang="pt-BR" dirty="0" err="1" smtClean="0"/>
              <a:t>Valdivia</a:t>
            </a:r>
            <a:r>
              <a:rPr lang="pt-BR" dirty="0" smtClean="0"/>
              <a:t>- </a:t>
            </a:r>
            <a:r>
              <a:rPr lang="pt-BR" dirty="0" err="1" smtClean="0"/>
              <a:t>Region</a:t>
            </a:r>
            <a:r>
              <a:rPr lang="pt-BR" dirty="0" smtClean="0"/>
              <a:t> de </a:t>
            </a:r>
            <a:r>
              <a:rPr lang="pt-BR" dirty="0" err="1" smtClean="0"/>
              <a:t>los</a:t>
            </a:r>
            <a:r>
              <a:rPr lang="pt-BR" dirty="0" smtClean="0"/>
              <a:t> Rios, </a:t>
            </a:r>
            <a:r>
              <a:rPr lang="pt-BR" dirty="0" err="1" smtClean="0"/>
              <a:t>Villarrica</a:t>
            </a:r>
            <a:r>
              <a:rPr lang="pt-BR" dirty="0" smtClean="0"/>
              <a:t>, Província de </a:t>
            </a:r>
            <a:r>
              <a:rPr lang="pt-BR" dirty="0" err="1" smtClean="0"/>
              <a:t>Chiloé</a:t>
            </a:r>
            <a:endParaRPr lang="pt-BR" dirty="0" smtClean="0"/>
          </a:p>
          <a:p>
            <a:r>
              <a:rPr lang="pt-BR" b="1" dirty="0" smtClean="0"/>
              <a:t>Colômbia:</a:t>
            </a:r>
            <a:r>
              <a:rPr lang="pt-BR" dirty="0" smtClean="0"/>
              <a:t> Barranquilla, Bogotá, Área Metropolitana de </a:t>
            </a:r>
            <a:r>
              <a:rPr lang="pt-BR" dirty="0" err="1" smtClean="0"/>
              <a:t>Bucaramanga</a:t>
            </a:r>
            <a:r>
              <a:rPr lang="pt-BR" dirty="0" smtClean="0"/>
              <a:t>, Cali, </a:t>
            </a:r>
            <a:r>
              <a:rPr lang="pt-BR" dirty="0" err="1" smtClean="0"/>
              <a:t>Cartagena</a:t>
            </a:r>
            <a:r>
              <a:rPr lang="pt-BR" dirty="0" smtClean="0"/>
              <a:t>, </a:t>
            </a:r>
            <a:r>
              <a:rPr lang="pt-BR" dirty="0" err="1" smtClean="0"/>
              <a:t>Ibagué</a:t>
            </a:r>
            <a:r>
              <a:rPr lang="pt-BR" dirty="0" smtClean="0"/>
              <a:t>, </a:t>
            </a:r>
            <a:r>
              <a:rPr lang="pt-BR" dirty="0" err="1" smtClean="0"/>
              <a:t>Valledupar</a:t>
            </a:r>
            <a:r>
              <a:rPr lang="pt-BR" dirty="0" smtClean="0"/>
              <a:t>, Pereira, </a:t>
            </a:r>
            <a:r>
              <a:rPr lang="pt-BR" dirty="0" err="1" smtClean="0"/>
              <a:t>Manizales</a:t>
            </a:r>
            <a:r>
              <a:rPr lang="pt-BR" dirty="0" smtClean="0"/>
              <a:t>, </a:t>
            </a:r>
            <a:r>
              <a:rPr lang="pt-BR" dirty="0" err="1" smtClean="0"/>
              <a:t>Medellin</a:t>
            </a:r>
            <a:endParaRPr lang="pt-BR" dirty="0" smtClean="0"/>
          </a:p>
          <a:p>
            <a:r>
              <a:rPr lang="pt-BR" b="1" dirty="0" smtClean="0"/>
              <a:t>Equador: </a:t>
            </a:r>
            <a:r>
              <a:rPr lang="pt-BR" dirty="0" err="1" smtClean="0"/>
              <a:t>Cuenca</a:t>
            </a:r>
            <a:r>
              <a:rPr lang="pt-BR" dirty="0" smtClean="0"/>
              <a:t>, </a:t>
            </a:r>
            <a:r>
              <a:rPr lang="pt-BR" dirty="0" err="1" smtClean="0"/>
              <a:t>Tena</a:t>
            </a:r>
            <a:r>
              <a:rPr lang="pt-BR" dirty="0" smtClean="0"/>
              <a:t>, Quito, </a:t>
            </a:r>
            <a:r>
              <a:rPr lang="pt-BR" dirty="0" err="1" smtClean="0"/>
              <a:t>Puerto</a:t>
            </a:r>
            <a:r>
              <a:rPr lang="pt-BR" dirty="0" smtClean="0"/>
              <a:t> </a:t>
            </a:r>
            <a:r>
              <a:rPr lang="pt-BR" dirty="0" err="1" smtClean="0"/>
              <a:t>Ayora</a:t>
            </a:r>
            <a:endParaRPr lang="pt-BR" dirty="0" smtClean="0"/>
          </a:p>
          <a:p>
            <a:r>
              <a:rPr lang="pt-BR" b="1" dirty="0" smtClean="0"/>
              <a:t>México: </a:t>
            </a:r>
            <a:r>
              <a:rPr lang="pt-BR" dirty="0" smtClean="0"/>
              <a:t>Cidade do México, Guadalajara, </a:t>
            </a:r>
            <a:r>
              <a:rPr lang="pt-BR" dirty="0" err="1" smtClean="0"/>
              <a:t>Ciudad</a:t>
            </a:r>
            <a:r>
              <a:rPr lang="pt-BR" dirty="0" smtClean="0"/>
              <a:t> Juarez, </a:t>
            </a:r>
            <a:r>
              <a:rPr lang="pt-BR" dirty="0" err="1" smtClean="0"/>
              <a:t>León</a:t>
            </a:r>
            <a:r>
              <a:rPr lang="pt-BR" dirty="0" smtClean="0"/>
              <a:t>, Monterrey</a:t>
            </a:r>
          </a:p>
          <a:p>
            <a:r>
              <a:rPr lang="pt-BR" b="1" dirty="0" smtClean="0"/>
              <a:t>Paraguai: </a:t>
            </a:r>
            <a:r>
              <a:rPr lang="pt-BR" dirty="0" err="1" smtClean="0"/>
              <a:t>Asunción</a:t>
            </a:r>
            <a:r>
              <a:rPr lang="pt-BR" dirty="0" smtClean="0"/>
              <a:t>, </a:t>
            </a:r>
            <a:r>
              <a:rPr lang="pt-BR" dirty="0" err="1" smtClean="0"/>
              <a:t>Encarnación</a:t>
            </a:r>
            <a:r>
              <a:rPr lang="pt-BR" dirty="0" smtClean="0"/>
              <a:t> </a:t>
            </a:r>
          </a:p>
          <a:p>
            <a:r>
              <a:rPr lang="pt-BR" b="1" dirty="0" smtClean="0"/>
              <a:t>Peru: </a:t>
            </a:r>
            <a:r>
              <a:rPr lang="pt-BR" dirty="0" err="1" smtClean="0"/>
              <a:t>Arequipa</a:t>
            </a:r>
            <a:r>
              <a:rPr lang="pt-BR" dirty="0" smtClean="0"/>
              <a:t>, Lima, </a:t>
            </a:r>
            <a:r>
              <a:rPr lang="pt-BR" dirty="0" err="1" smtClean="0"/>
              <a:t>Trujillo</a:t>
            </a:r>
            <a:endParaRPr lang="pt-BR" dirty="0" smtClean="0"/>
          </a:p>
          <a:p>
            <a:r>
              <a:rPr lang="pt-BR" b="1" dirty="0" smtClean="0"/>
              <a:t>Uruguai: </a:t>
            </a:r>
            <a:r>
              <a:rPr lang="pt-BR" dirty="0" err="1" smtClean="0"/>
              <a:t>Montevideo</a:t>
            </a:r>
            <a:r>
              <a:rPr lang="pt-BR" smtClean="0"/>
              <a:t>,Trinidad</a:t>
            </a:r>
            <a:endParaRPr lang="pt-BR" b="1" dirty="0" smtClean="0"/>
          </a:p>
          <a:p>
            <a:endParaRPr lang="pt-BR" dirty="0"/>
          </a:p>
          <a:p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m 2" descr="template-nossa-sao-paulo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Marcador de contenido 3" descr="image0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41438"/>
            <a:ext cx="9155113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3" descr="template-nossa-sao-paulo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55650" y="2424113"/>
            <a:ext cx="7848600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pt-BR" sz="2600" b="1" dirty="0">
                <a:latin typeface="Calibri" pitchFamily="34" charset="0"/>
              </a:rPr>
              <a:t>Programa Cidades Sustentáveis </a:t>
            </a:r>
          </a:p>
          <a:p>
            <a:endParaRPr lang="pt-BR" sz="2600" dirty="0">
              <a:latin typeface="Calibri" pitchFamily="34" charset="0"/>
            </a:endParaRPr>
          </a:p>
          <a:p>
            <a:r>
              <a:rPr lang="pt-BR" sz="2600" u="sng" dirty="0">
                <a:latin typeface="Calibri" pitchFamily="34" charset="0"/>
              </a:rPr>
              <a:t>Objetivo</a:t>
            </a:r>
            <a:r>
              <a:rPr lang="pt-BR" sz="2600" dirty="0">
                <a:latin typeface="Calibri" pitchFamily="34" charset="0"/>
              </a:rPr>
              <a:t>: </a:t>
            </a:r>
            <a:r>
              <a:rPr lang="pt-BR" sz="2600" b="1" dirty="0">
                <a:latin typeface="Calibri" pitchFamily="34" charset="0"/>
              </a:rPr>
              <a:t>sensibilizar, mobilizar e oferecer ferramentas</a:t>
            </a:r>
            <a:r>
              <a:rPr lang="pt-BR" sz="2600" dirty="0">
                <a:latin typeface="Calibri" pitchFamily="34" charset="0"/>
              </a:rPr>
              <a:t> para que as cidades brasileiras se desenvolvam de forma econômica, social e ambientalmente </a:t>
            </a:r>
            <a:r>
              <a:rPr lang="pt-BR" sz="2600" b="1" dirty="0">
                <a:latin typeface="Calibri" pitchFamily="34" charset="0"/>
              </a:rPr>
              <a:t>sustentável</a:t>
            </a:r>
            <a:r>
              <a:rPr lang="pt-BR" sz="2600" dirty="0">
                <a:latin typeface="Calibri" pitchFamily="34" charset="0"/>
              </a:rPr>
              <a:t>. 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260648"/>
            <a:ext cx="3448984" cy="1285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3" descr="template-nossa-sao-paulo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55650" y="3224054"/>
            <a:ext cx="78486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pt-BR" sz="2600" dirty="0" smtClean="0">
                <a:latin typeface="Calibri" pitchFamily="34" charset="0"/>
              </a:rPr>
              <a:t> </a:t>
            </a:r>
            <a:endParaRPr lang="pt-BR" sz="2600" dirty="0">
              <a:latin typeface="Calibri" pitchFamily="34" charset="0"/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260648"/>
            <a:ext cx="3448984" cy="1285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1835696" y="1628799"/>
            <a:ext cx="50223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679E2A"/>
                </a:solidFill>
              </a:rPr>
              <a:t>Ferramentas </a:t>
            </a:r>
          </a:p>
          <a:p>
            <a:pPr algn="ctr"/>
            <a:endParaRPr lang="pt-BR" dirty="0"/>
          </a:p>
          <a:p>
            <a:r>
              <a:rPr lang="pt-BR" b="1" dirty="0"/>
              <a:t>PLATAFORMA CIDADES </a:t>
            </a:r>
            <a:r>
              <a:rPr lang="pt-BR" b="1" dirty="0" smtClean="0"/>
              <a:t>SUSTENTÁVEIS:</a:t>
            </a:r>
            <a:r>
              <a:rPr lang="pt-BR" dirty="0" smtClean="0"/>
              <a:t> agenda </a:t>
            </a:r>
            <a:r>
              <a:rPr lang="pt-BR" dirty="0"/>
              <a:t>para a sustentabilidade das cidades que incorpora de maneira integrada as dimensões social, ambiental, econômica, política e cultural;</a:t>
            </a:r>
          </a:p>
          <a:p>
            <a:endParaRPr lang="pt-BR" dirty="0"/>
          </a:p>
          <a:p>
            <a:r>
              <a:rPr lang="pt-BR" b="1" dirty="0" smtClean="0"/>
              <a:t>INDICADORES:</a:t>
            </a:r>
            <a:r>
              <a:rPr lang="pt-BR" dirty="0" smtClean="0"/>
              <a:t> </a:t>
            </a:r>
            <a:r>
              <a:rPr lang="pt-BR" dirty="0"/>
              <a:t>associados aos eixos da plataforma que fazem parte dos compromissos de prefeitos(as) – 100 básicos e mais de 300 gerais; </a:t>
            </a:r>
          </a:p>
          <a:p>
            <a:endParaRPr lang="pt-BR" dirty="0"/>
          </a:p>
          <a:p>
            <a:r>
              <a:rPr lang="pt-BR" b="1" dirty="0"/>
              <a:t>BOAS </a:t>
            </a:r>
            <a:r>
              <a:rPr lang="pt-BR" b="1" dirty="0" smtClean="0"/>
              <a:t>PRÁTICAS</a:t>
            </a:r>
            <a:r>
              <a:rPr lang="pt-BR" dirty="0" smtClean="0"/>
              <a:t>: </a:t>
            </a:r>
            <a:r>
              <a:rPr lang="pt-BR" dirty="0"/>
              <a:t>Casos exemplares e referências nacionais e internacionais. </a:t>
            </a:r>
          </a:p>
        </p:txBody>
      </p:sp>
      <p:sp>
        <p:nvSpPr>
          <p:cNvPr id="6" name="Retângulo 3"/>
          <p:cNvSpPr>
            <a:spLocks noChangeArrowheads="1"/>
          </p:cNvSpPr>
          <p:nvPr/>
        </p:nvSpPr>
        <p:spPr bwMode="auto">
          <a:xfrm>
            <a:off x="539750" y="5517232"/>
            <a:ext cx="8064500" cy="353943"/>
          </a:xfrm>
          <a:prstGeom prst="rect">
            <a:avLst/>
          </a:prstGeom>
          <a:solidFill>
            <a:srgbClr val="C6E6A2"/>
          </a:solidFill>
          <a:ln w="9525">
            <a:solidFill>
              <a:srgbClr val="679E2A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1700" dirty="0">
                <a:latin typeface="Calibri" pitchFamily="34" charset="0"/>
              </a:rPr>
              <a:t>Confira todas as fontes e referências no site www.cidadessustentaveis.org.br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3" descr="template-nossa-sao-paulo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55650" y="3224054"/>
            <a:ext cx="78486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pt-BR" sz="2600" dirty="0" smtClean="0">
                <a:latin typeface="Calibri" pitchFamily="34" charset="0"/>
              </a:rPr>
              <a:t> </a:t>
            </a:r>
            <a:endParaRPr lang="pt-BR" sz="2600" dirty="0">
              <a:latin typeface="Calibri" pitchFamily="34" charset="0"/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260648"/>
            <a:ext cx="3448984" cy="1285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395536" y="1556792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PLATAFORMA CIDADES SUSTENTÁVEIS </a:t>
            </a:r>
            <a:r>
              <a:rPr lang="pt-BR" dirty="0"/>
              <a:t>- aborda as diferentes áreas da gestão pública, em 12 eixos temáticos.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348880"/>
            <a:ext cx="4419600" cy="3239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463" y="2300288"/>
            <a:ext cx="3959225" cy="33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2771775" y="5661025"/>
            <a:ext cx="590391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pt-BR" sz="3000" b="1">
                <a:latin typeface="Calibri" pitchFamily="34" charset="0"/>
              </a:rPr>
              <a:t>Total de signatários por Estado: 253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3" descr="template-nossa-sao-paulo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55650" y="3224054"/>
            <a:ext cx="78486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pt-BR" sz="2600" dirty="0" smtClean="0">
                <a:latin typeface="Calibri" pitchFamily="34" charset="0"/>
              </a:rPr>
              <a:t> </a:t>
            </a:r>
            <a:endParaRPr lang="pt-BR" sz="2600" dirty="0">
              <a:latin typeface="Calibri" pitchFamily="34" charset="0"/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260648"/>
            <a:ext cx="3448984" cy="1285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339752" y="1868996"/>
            <a:ext cx="48965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800" b="1" dirty="0" smtClean="0">
                <a:solidFill>
                  <a:schemeClr val="accent2"/>
                </a:solidFill>
                <a:latin typeface="Calibri" pitchFamily="34" charset="0"/>
              </a:rPr>
              <a:t>Capitais signatárias (20)</a:t>
            </a:r>
            <a:endParaRPr lang="pt-BR" sz="2800" b="1" dirty="0">
              <a:solidFill>
                <a:schemeClr val="accent2"/>
              </a:solidFill>
              <a:latin typeface="Calibri" pitchFamily="34" charset="0"/>
            </a:endParaRPr>
          </a:p>
        </p:txBody>
      </p:sp>
      <p:pic>
        <p:nvPicPr>
          <p:cNvPr id="6" name="chart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60414" y="2420888"/>
            <a:ext cx="6651945" cy="350783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3" descr="template-nossa-sao-paulo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55650" y="3224054"/>
            <a:ext cx="78486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pt-BR" sz="2600" dirty="0" smtClean="0">
                <a:latin typeface="Calibri" pitchFamily="34" charset="0"/>
              </a:rPr>
              <a:t> </a:t>
            </a:r>
            <a:endParaRPr lang="pt-BR" sz="2600" dirty="0">
              <a:latin typeface="Calibri" pitchFamily="34" charset="0"/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260648"/>
            <a:ext cx="3448984" cy="1285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979712" y="1553205"/>
            <a:ext cx="60486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pt-BR" sz="2800" b="1" dirty="0">
                <a:solidFill>
                  <a:schemeClr val="accent2"/>
                </a:solidFill>
                <a:latin typeface="Calibri" pitchFamily="34" charset="0"/>
              </a:rPr>
              <a:t>Signatários por região</a:t>
            </a:r>
          </a:p>
        </p:txBody>
      </p:sp>
      <p:graphicFrame>
        <p:nvGraphicFramePr>
          <p:cNvPr id="6" name="Gráfico 5"/>
          <p:cNvGraphicFramePr/>
          <p:nvPr/>
        </p:nvGraphicFramePr>
        <p:xfrm>
          <a:off x="1763688" y="2204864"/>
          <a:ext cx="5760640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m 3" descr="template-nossa-sao-paulo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23554" name="CaixaDeTexto 3"/>
          <p:cNvSpPr txBox="1">
            <a:spLocks noChangeArrowheads="1"/>
          </p:cNvSpPr>
          <p:nvPr/>
        </p:nvSpPr>
        <p:spPr bwMode="auto">
          <a:xfrm>
            <a:off x="609600" y="1196975"/>
            <a:ext cx="8001000" cy="4278313"/>
          </a:xfrm>
          <a:prstGeom prst="rect">
            <a:avLst/>
          </a:prstGeom>
          <a:ln w="9525">
            <a:noFill/>
            <a:round/>
            <a:headEnd/>
            <a:tailEnd/>
          </a:ln>
        </p:spPr>
        <p:txBody>
          <a:bodyPr lIns="128160" tIns="64080" rIns="128160" bIns="64080">
            <a:spAutoFit/>
          </a:bodyPr>
          <a:lstStyle/>
          <a:p>
            <a:pPr>
              <a:lnSpc>
                <a:spcPct val="90000"/>
              </a:lnSpc>
              <a:spcBef>
                <a:spcPts val="3600"/>
              </a:spcBef>
              <a:buClr>
                <a:srgbClr val="FFFFFF"/>
              </a:buClr>
              <a:buSzPct val="100000"/>
              <a:buFont typeface="Arial" charset="0"/>
              <a:buNone/>
              <a:defRPr/>
            </a:pPr>
            <a:r>
              <a:rPr lang="pt-BR" b="1" dirty="0">
                <a:solidFill>
                  <a:srgbClr val="000000"/>
                </a:solidFill>
              </a:rPr>
              <a:t/>
            </a:r>
            <a:br>
              <a:rPr lang="pt-BR" b="1" dirty="0">
                <a:solidFill>
                  <a:srgbClr val="000000"/>
                </a:solidFill>
              </a:rPr>
            </a:br>
            <a:r>
              <a:rPr lang="pt-BR" b="1" dirty="0">
                <a:solidFill>
                  <a:srgbClr val="000000"/>
                </a:solidFill>
              </a:rPr>
              <a:t/>
            </a:r>
            <a:br>
              <a:rPr lang="pt-BR" b="1" dirty="0">
                <a:solidFill>
                  <a:srgbClr val="000000"/>
                </a:solidFill>
              </a:rPr>
            </a:br>
            <a:r>
              <a:rPr lang="pt-BR" sz="2800" b="1" dirty="0">
                <a:solidFill>
                  <a:srgbClr val="000000"/>
                </a:solidFill>
              </a:rPr>
              <a:t>Observatório Cidadão Nossa São Paulo</a:t>
            </a:r>
          </a:p>
          <a:p>
            <a:pPr algn="just">
              <a:lnSpc>
                <a:spcPct val="90000"/>
              </a:lnSpc>
              <a:spcBef>
                <a:spcPts val="3600"/>
              </a:spcBef>
              <a:buClr>
                <a:srgbClr val="FFFFFF"/>
              </a:buClr>
              <a:buSzPct val="100000"/>
              <a:buFont typeface="Arial" charset="0"/>
              <a:buNone/>
              <a:defRPr/>
            </a:pPr>
            <a:r>
              <a:rPr lang="pt-BR" sz="2000" dirty="0">
                <a:solidFill>
                  <a:srgbClr val="000000"/>
                </a:solidFill>
              </a:rPr>
              <a:t/>
            </a:r>
            <a:br>
              <a:rPr lang="pt-BR" sz="2000" dirty="0">
                <a:solidFill>
                  <a:srgbClr val="000000"/>
                </a:solidFill>
              </a:rPr>
            </a:br>
            <a:r>
              <a:rPr lang="pt-BR" sz="2000" dirty="0">
                <a:solidFill>
                  <a:srgbClr val="000000"/>
                </a:solidFill>
              </a:rPr>
              <a:t/>
            </a:r>
            <a:br>
              <a:rPr lang="pt-BR" sz="2000" dirty="0">
                <a:solidFill>
                  <a:srgbClr val="000000"/>
                </a:solidFill>
              </a:rPr>
            </a:br>
            <a:r>
              <a:rPr lang="pt-BR" dirty="0">
                <a:solidFill>
                  <a:srgbClr val="000000"/>
                </a:solidFill>
              </a:rPr>
              <a:t>Banco virtual que disponibiliza um conjunto de indicadores sociais, ambientais, econômicos, políticos e culturais sobre a cidade de São Paulo em cada uma de suas 31 subprefeituras e nos 96 distritos da cidade, que serão constantemente atualizados, avaliados e divulgados para toda a sociedade.</a:t>
            </a:r>
          </a:p>
          <a:p>
            <a:pPr algn="just">
              <a:lnSpc>
                <a:spcPct val="90000"/>
              </a:lnSpc>
              <a:spcBef>
                <a:spcPts val="3600"/>
              </a:spcBef>
              <a:buClr>
                <a:srgbClr val="FFFFFF"/>
              </a:buClr>
              <a:buSzPct val="100000"/>
              <a:buFont typeface="Arial" charset="0"/>
              <a:buNone/>
              <a:defRPr/>
            </a:pPr>
            <a:r>
              <a:rPr lang="pt-BR" sz="2400" b="1" dirty="0">
                <a:solidFill>
                  <a:srgbClr val="000000"/>
                </a:solidFill>
                <a:latin typeface="+mn-lt"/>
              </a:rPr>
              <a:t> www.nossasaopaulo.org.br/observatorio</a:t>
            </a:r>
          </a:p>
          <a:p>
            <a:pPr algn="just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pt-BR" sz="2800" dirty="0">
              <a:solidFill>
                <a:srgbClr val="000000"/>
              </a:solidFill>
            </a:endParaRPr>
          </a:p>
        </p:txBody>
      </p:sp>
      <p:pic>
        <p:nvPicPr>
          <p:cNvPr id="4100" name="Picture 4" descr="Logo_Observatori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836613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3" descr="template-nossa-sao-paulo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55650" y="3224054"/>
            <a:ext cx="78486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pt-BR" sz="2600" dirty="0" smtClean="0">
                <a:latin typeface="Calibri" pitchFamily="34" charset="0"/>
              </a:rPr>
              <a:t> </a:t>
            </a:r>
            <a:endParaRPr lang="pt-BR" sz="2600" dirty="0">
              <a:latin typeface="Calibri" pitchFamily="34" charset="0"/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260648"/>
            <a:ext cx="3448984" cy="1285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84213" y="1715621"/>
            <a:ext cx="79930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pt-BR" sz="2800" b="1" dirty="0">
                <a:latin typeface="Calibri" pitchFamily="34" charset="0"/>
              </a:rPr>
              <a:t>Cidades com mais de 200 mil eleitores (83)</a:t>
            </a:r>
          </a:p>
        </p:txBody>
      </p:sp>
      <p:graphicFrame>
        <p:nvGraphicFramePr>
          <p:cNvPr id="6" name="Gráfico 5"/>
          <p:cNvGraphicFramePr/>
          <p:nvPr/>
        </p:nvGraphicFramePr>
        <p:xfrm>
          <a:off x="1403648" y="2132856"/>
          <a:ext cx="6624736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3" descr="template-nossa-sao-paulo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55650" y="3224054"/>
            <a:ext cx="78486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pt-BR" sz="2600" dirty="0" smtClean="0">
                <a:latin typeface="Calibri" pitchFamily="34" charset="0"/>
              </a:rPr>
              <a:t> </a:t>
            </a:r>
            <a:endParaRPr lang="pt-BR" sz="2600" dirty="0">
              <a:latin typeface="Calibri" pitchFamily="34" charset="0"/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260648"/>
            <a:ext cx="3448984" cy="1285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331913" y="1715621"/>
            <a:ext cx="66960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pt-BR" sz="2800" b="1" dirty="0">
                <a:latin typeface="Calibri" pitchFamily="34" charset="0"/>
              </a:rPr>
              <a:t>População Brasil x População Signatários</a:t>
            </a:r>
          </a:p>
        </p:txBody>
      </p:sp>
      <p:graphicFrame>
        <p:nvGraphicFramePr>
          <p:cNvPr id="6" name="Gráfico 5"/>
          <p:cNvGraphicFramePr/>
          <p:nvPr/>
        </p:nvGraphicFramePr>
        <p:xfrm>
          <a:off x="1547664" y="2276872"/>
          <a:ext cx="6624736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3" descr="template-nossa-sao-paulo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55650" y="3224054"/>
            <a:ext cx="78486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pt-BR" sz="2600" dirty="0" smtClean="0">
                <a:latin typeface="Calibri" pitchFamily="34" charset="0"/>
              </a:rPr>
              <a:t> </a:t>
            </a:r>
            <a:endParaRPr lang="pt-BR" sz="2600" dirty="0">
              <a:latin typeface="Calibri" pitchFamily="34" charset="0"/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260648"/>
            <a:ext cx="3448984" cy="1285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35696" y="1428270"/>
            <a:ext cx="55446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pt-BR" sz="2000" b="1" dirty="0">
                <a:latin typeface="Calibri" pitchFamily="34" charset="0"/>
              </a:rPr>
              <a:t>Signatários por partidos</a:t>
            </a:r>
          </a:p>
        </p:txBody>
      </p:sp>
      <p:graphicFrame>
        <p:nvGraphicFramePr>
          <p:cNvPr id="6" name="Gráfico 5"/>
          <p:cNvGraphicFramePr/>
          <p:nvPr/>
        </p:nvGraphicFramePr>
        <p:xfrm>
          <a:off x="539552" y="1700808"/>
          <a:ext cx="8136904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3" descr="template-nossa-sao-paulo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55650" y="3224054"/>
            <a:ext cx="78486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pt-BR" sz="2600" dirty="0" smtClean="0">
                <a:latin typeface="Calibri" pitchFamily="34" charset="0"/>
              </a:rPr>
              <a:t> </a:t>
            </a:r>
            <a:endParaRPr lang="pt-BR" sz="2600" dirty="0">
              <a:latin typeface="Calibri" pitchFamily="34" charset="0"/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260648"/>
            <a:ext cx="3448984" cy="1285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051721" y="1300740"/>
            <a:ext cx="54726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pt-BR" sz="2400" b="1" dirty="0" smtClean="0">
                <a:latin typeface="Calibri" pitchFamily="34" charset="0"/>
              </a:rPr>
              <a:t>Partidos Signatários</a:t>
            </a:r>
            <a:endParaRPr lang="pt-BR" sz="2400" b="1" dirty="0">
              <a:latin typeface="Calibri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547664" y="1742570"/>
            <a:ext cx="68407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pt-BR" sz="2400" b="1" dirty="0">
                <a:latin typeface="Calibri" pitchFamily="34" charset="0"/>
              </a:rPr>
              <a:t>Diretórios Estaduais (9)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/>
        </p:nvGraphicFramePr>
        <p:xfrm>
          <a:off x="899592" y="2276872"/>
          <a:ext cx="7056784" cy="3706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3" descr="template-nossa-sao-paulo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55650" y="3224054"/>
            <a:ext cx="78486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pt-BR" sz="2600" dirty="0" smtClean="0">
                <a:latin typeface="Calibri" pitchFamily="34" charset="0"/>
              </a:rPr>
              <a:t> </a:t>
            </a:r>
            <a:endParaRPr lang="pt-BR" sz="2600" dirty="0">
              <a:latin typeface="Calibri" pitchFamily="34" charset="0"/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260648"/>
            <a:ext cx="3448984" cy="1285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267744" y="1577745"/>
            <a:ext cx="42484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pt-BR" sz="2400" b="1" dirty="0">
                <a:latin typeface="Calibri" pitchFamily="34" charset="0"/>
              </a:rPr>
              <a:t>Partidos Signatários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627784" y="2007911"/>
            <a:ext cx="39604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pt-BR" sz="2400" b="1" dirty="0">
                <a:latin typeface="Calibri" pitchFamily="34" charset="0"/>
              </a:rPr>
              <a:t>Diretórios Nacionais (5)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1763713" y="2708920"/>
          <a:ext cx="5832623" cy="3024335"/>
        </p:xfrm>
        <a:graphic>
          <a:graphicData uri="http://schemas.openxmlformats.org/drawingml/2006/table">
            <a:tbl>
              <a:tblPr/>
              <a:tblGrid>
                <a:gridCol w="5832623"/>
              </a:tblGrid>
              <a:tr h="60008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Partido Verde (PV)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</a:tr>
              <a:tr h="60008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Partidos dos Trabalhadores (PT)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</a:tr>
              <a:tr h="60008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Partido Democrático Trabalhista (PDT)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</a:tr>
              <a:tr h="60008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Partido Popular Socialista (PPS)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</a:tr>
              <a:tr h="62401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Partido Socialismo de Liberdade (PSOL)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3" descr="template-nossa-sao-paulo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55650" y="3224054"/>
            <a:ext cx="78486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pt-BR" sz="2600" dirty="0" smtClean="0">
                <a:latin typeface="Calibri" pitchFamily="34" charset="0"/>
              </a:rPr>
              <a:t> </a:t>
            </a:r>
            <a:endParaRPr lang="pt-BR" sz="2600" dirty="0">
              <a:latin typeface="Calibri" pitchFamily="34" charset="0"/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260648"/>
            <a:ext cx="3448984" cy="1285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6"/>
          <p:cNvSpPr>
            <a:spLocks noGrp="1"/>
          </p:cNvSpPr>
          <p:nvPr>
            <p:ph type="title"/>
          </p:nvPr>
        </p:nvSpPr>
        <p:spPr>
          <a:xfrm>
            <a:off x="2267744" y="1196752"/>
            <a:ext cx="4464496" cy="1008112"/>
          </a:xfrm>
        </p:spPr>
        <p:txBody>
          <a:bodyPr/>
          <a:lstStyle/>
          <a:p>
            <a:pPr eaLnBrk="1" hangingPunct="1"/>
            <a:r>
              <a:rPr lang="pt-BR" sz="4000" dirty="0" smtClean="0">
                <a:solidFill>
                  <a:srgbClr val="953735"/>
                </a:solidFill>
              </a:rPr>
              <a:t/>
            </a:r>
            <a:br>
              <a:rPr lang="pt-BR" sz="4000" dirty="0" smtClean="0">
                <a:solidFill>
                  <a:srgbClr val="953735"/>
                </a:solidFill>
              </a:rPr>
            </a:br>
            <a:r>
              <a:rPr lang="pt-BR" sz="2800" dirty="0" smtClean="0">
                <a:solidFill>
                  <a:srgbClr val="953735"/>
                </a:solidFill>
              </a:rPr>
              <a:t>Guia GPS</a:t>
            </a:r>
            <a:br>
              <a:rPr lang="pt-BR" sz="2800" dirty="0" smtClean="0">
                <a:solidFill>
                  <a:srgbClr val="953735"/>
                </a:solidFill>
              </a:rPr>
            </a:br>
            <a:r>
              <a:rPr lang="pt-BR" sz="2800" dirty="0" smtClean="0">
                <a:solidFill>
                  <a:srgbClr val="953735"/>
                </a:solidFill>
              </a:rPr>
              <a:t>Gestão Pública Sustentável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2564904"/>
            <a:ext cx="2305050" cy="298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2492896"/>
            <a:ext cx="3122613" cy="312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ítulo 6"/>
          <p:cNvSpPr txBox="1">
            <a:spLocks/>
          </p:cNvSpPr>
          <p:nvPr/>
        </p:nvSpPr>
        <p:spPr bwMode="auto">
          <a:xfrm>
            <a:off x="468313" y="5157788"/>
            <a:ext cx="7991475" cy="1079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4000" dirty="0">
                <a:solidFill>
                  <a:srgbClr val="953735"/>
                </a:solidFill>
                <a:latin typeface="Calibri" pitchFamily="34" charset="0"/>
              </a:rPr>
              <a:t/>
            </a:r>
            <a:br>
              <a:rPr lang="pt-BR" sz="4000" dirty="0">
                <a:solidFill>
                  <a:srgbClr val="953735"/>
                </a:solidFill>
                <a:latin typeface="Calibri" pitchFamily="34" charset="0"/>
              </a:rPr>
            </a:br>
            <a:r>
              <a:rPr lang="pt-BR" sz="1400" b="1" dirty="0">
                <a:solidFill>
                  <a:srgbClr val="953735"/>
                </a:solidFill>
                <a:latin typeface="Calibri" pitchFamily="34" charset="0"/>
              </a:rPr>
              <a:t>Realização: </a:t>
            </a:r>
            <a:r>
              <a:rPr lang="pt-BR" sz="1400" dirty="0">
                <a:solidFill>
                  <a:srgbClr val="953735"/>
                </a:solidFill>
                <a:latin typeface="Calibri" pitchFamily="34" charset="0"/>
              </a:rPr>
              <a:t>Rede Nossa São Paulo, Rede Social Brasileira por Cidades Justas e Sustentáveis e Núcleo de Estudos do Futuro.</a:t>
            </a:r>
          </a:p>
          <a:p>
            <a:pPr algn="ctr"/>
            <a:r>
              <a:rPr lang="pt-BR" sz="1400" dirty="0">
                <a:solidFill>
                  <a:srgbClr val="953735"/>
                </a:solidFill>
                <a:latin typeface="Calibri" pitchFamily="34" charset="0"/>
              </a:rPr>
              <a:t>Patrocínio: BRF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3" descr="template-nossa-sao-paulo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55650" y="3224054"/>
            <a:ext cx="78486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pt-BR" sz="2600" dirty="0" smtClean="0">
                <a:latin typeface="Calibri" pitchFamily="34" charset="0"/>
              </a:rPr>
              <a:t> </a:t>
            </a:r>
            <a:endParaRPr lang="pt-BR" sz="2600" dirty="0">
              <a:latin typeface="Calibri" pitchFamily="34" charset="0"/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3" y="1"/>
            <a:ext cx="3600401" cy="1341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10"/>
          <p:cNvSpPr>
            <a:spLocks noGrp="1"/>
          </p:cNvSpPr>
          <p:nvPr>
            <p:ph type="title"/>
          </p:nvPr>
        </p:nvSpPr>
        <p:spPr>
          <a:xfrm>
            <a:off x="1835696" y="1484785"/>
            <a:ext cx="5328592" cy="576063"/>
          </a:xfrm>
        </p:spPr>
        <p:txBody>
          <a:bodyPr/>
          <a:lstStyle/>
          <a:p>
            <a:pPr eaLnBrk="1" hangingPunct="1"/>
            <a:r>
              <a:rPr lang="pt-BR" sz="2800" dirty="0" smtClean="0">
                <a:solidFill>
                  <a:srgbClr val="953735"/>
                </a:solidFill>
              </a:rPr>
              <a:t>Estrutura de cada eixo temático</a:t>
            </a:r>
          </a:p>
        </p:txBody>
      </p:sp>
      <p:sp>
        <p:nvSpPr>
          <p:cNvPr id="6" name="Retângulo 5"/>
          <p:cNvSpPr/>
          <p:nvPr/>
        </p:nvSpPr>
        <p:spPr>
          <a:xfrm>
            <a:off x="323850" y="2852738"/>
            <a:ext cx="3455988" cy="2305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t-BR" sz="3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charset="0"/>
                <a:cs typeface="Arial" charset="0"/>
              </a:rPr>
              <a:t>Governança</a:t>
            </a:r>
          </a:p>
        </p:txBody>
      </p:sp>
      <p:sp>
        <p:nvSpPr>
          <p:cNvPr id="7" name="Seta para a direita 6"/>
          <p:cNvSpPr/>
          <p:nvPr/>
        </p:nvSpPr>
        <p:spPr>
          <a:xfrm>
            <a:off x="3924300" y="3573016"/>
            <a:ext cx="1223764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aphicFrame>
        <p:nvGraphicFramePr>
          <p:cNvPr id="8" name="Espaço Reservado para Conteúdo 5"/>
          <p:cNvGraphicFramePr>
            <a:graphicFrameLocks noGrp="1"/>
          </p:cNvGraphicFramePr>
          <p:nvPr>
            <p:ph idx="4294967295"/>
          </p:nvPr>
        </p:nvGraphicFramePr>
        <p:xfrm>
          <a:off x="5220072" y="2132854"/>
          <a:ext cx="3600400" cy="3744420"/>
        </p:xfrm>
        <a:graphic>
          <a:graphicData uri="http://schemas.openxmlformats.org/drawingml/2006/table">
            <a:tbl>
              <a:tblPr/>
              <a:tblGrid>
                <a:gridCol w="3600400"/>
              </a:tblGrid>
              <a:tr h="6240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Baskerville Old Face" charset="0"/>
                          <a:cs typeface="Arial" charset="0"/>
                        </a:rPr>
                        <a:t>Definição do conceito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</a:tr>
              <a:tr h="6240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Baskerville Old Face" charset="0"/>
                          <a:cs typeface="Arial" charset="0"/>
                        </a:rPr>
                        <a:t>Condições ideais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CDDD"/>
                    </a:solidFill>
                  </a:tcPr>
                </a:tc>
              </a:tr>
              <a:tr h="6240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Baskerville Old Face" charset="0"/>
                          <a:cs typeface="Arial" charset="0"/>
                        </a:rPr>
                        <a:t>Objetivos e indicadores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</a:tr>
              <a:tr h="6240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Baskerville Old Face" charset="0"/>
                          <a:cs typeface="Arial" charset="0"/>
                        </a:rPr>
                        <a:t>Como fazer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BD97"/>
                    </a:solidFill>
                  </a:tcPr>
                </a:tc>
              </a:tr>
              <a:tr h="6240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Baskerville Old Face" charset="0"/>
                          <a:cs typeface="Arial" charset="0"/>
                        </a:rPr>
                        <a:t>Quem já faz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1DA"/>
                    </a:solidFill>
                  </a:tcPr>
                </a:tc>
              </a:tr>
              <a:tr h="6240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Baskerville Old Face" charset="0"/>
                          <a:cs typeface="Arial" charset="0"/>
                        </a:rPr>
                        <a:t>Referências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CA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3" descr="template-nossa-sao-paulo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55650" y="3224054"/>
            <a:ext cx="78486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pt-BR" sz="2600" dirty="0" smtClean="0">
                <a:latin typeface="Calibri" pitchFamily="34" charset="0"/>
              </a:rPr>
              <a:t> </a:t>
            </a:r>
            <a:endParaRPr lang="pt-BR" sz="2600" dirty="0">
              <a:latin typeface="Calibri" pitchFamily="34" charset="0"/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53661"/>
            <a:ext cx="3672407" cy="1368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/>
          <a:srcRect l="940" t="8266" r="2202" b="9074"/>
          <a:stretch>
            <a:fillRect/>
          </a:stretch>
        </p:blipFill>
        <p:spPr bwMode="auto">
          <a:xfrm>
            <a:off x="755650" y="1585247"/>
            <a:ext cx="7344742" cy="711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6"/>
          <p:cNvSpPr txBox="1">
            <a:spLocks noChangeArrowheads="1"/>
          </p:cNvSpPr>
          <p:nvPr/>
        </p:nvSpPr>
        <p:spPr bwMode="auto">
          <a:xfrm>
            <a:off x="395288" y="2565400"/>
            <a:ext cx="8316912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2000" dirty="0">
                <a:latin typeface="Calibri" pitchFamily="34" charset="0"/>
              </a:rPr>
              <a:t>Cidades bem-sucedidas na concepção e execução de seu Plano Diretor e do Plano de Metas utilizaram como subsídio o mapeamento dos projetos já existentes e verificaram se estavam alinhados à visão geral do município.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 t="5322" r="1936" b="10144"/>
          <a:stretch>
            <a:fillRect/>
          </a:stretch>
        </p:blipFill>
        <p:spPr bwMode="auto">
          <a:xfrm>
            <a:off x="467544" y="3933056"/>
            <a:ext cx="8424863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3" descr="template-nossa-sao-paulo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CaixaDeTexto 3"/>
          <p:cNvSpPr txBox="1">
            <a:spLocks noChangeArrowheads="1"/>
          </p:cNvSpPr>
          <p:nvPr/>
        </p:nvSpPr>
        <p:spPr bwMode="auto">
          <a:xfrm>
            <a:off x="1331913" y="1196975"/>
            <a:ext cx="5543550" cy="458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/>
              <a:t>Contatos:</a:t>
            </a:r>
          </a:p>
          <a:p>
            <a:pPr algn="ctr"/>
            <a:endParaRPr lang="pt-BR" sz="3200"/>
          </a:p>
          <a:p>
            <a:pPr algn="ctr"/>
            <a:r>
              <a:rPr lang="pt-BR" sz="3200"/>
              <a:t>Maurício Broinizi</a:t>
            </a:r>
          </a:p>
          <a:p>
            <a:pPr algn="ctr"/>
            <a:r>
              <a:rPr lang="pt-BR" sz="3200">
                <a:hlinkClick r:id="rId4"/>
              </a:rPr>
              <a:t>mauricio@isps.org.br</a:t>
            </a:r>
            <a:endParaRPr lang="pt-BR" sz="3200"/>
          </a:p>
          <a:p>
            <a:pPr algn="ctr"/>
            <a:endParaRPr lang="pt-BR" sz="3200"/>
          </a:p>
          <a:p>
            <a:pPr algn="ctr"/>
            <a:endParaRPr lang="pt-BR" sz="3200"/>
          </a:p>
          <a:p>
            <a:pPr algn="ctr"/>
            <a:r>
              <a:rPr lang="pt-BR" sz="3200">
                <a:hlinkClick r:id="rId5"/>
              </a:rPr>
              <a:t>www.nossasaopaulo.org.br</a:t>
            </a:r>
            <a:endParaRPr lang="pt-BR" sz="3200"/>
          </a:p>
          <a:p>
            <a:pPr algn="ctr"/>
            <a:r>
              <a:rPr lang="pt-BR" sz="3200">
                <a:hlinkClick r:id="rId6"/>
              </a:rPr>
              <a:t>www.cidadessustentaveis.org.br</a:t>
            </a:r>
            <a:endParaRPr lang="pt-BR" sz="3200"/>
          </a:p>
          <a:p>
            <a:endParaRPr lang="pt-BR"/>
          </a:p>
          <a:p>
            <a:endParaRPr lang="pt-B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mplate-nossa-sao-paulo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\\Ispsad\publico\Apresentações\Digitalizações\Le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1341438"/>
            <a:ext cx="2990850" cy="392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tângulo 5"/>
          <p:cNvSpPr>
            <a:spLocks noChangeArrowheads="1"/>
          </p:cNvSpPr>
          <p:nvPr/>
        </p:nvSpPr>
        <p:spPr bwMode="auto">
          <a:xfrm>
            <a:off x="3635375" y="1341438"/>
            <a:ext cx="5000625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/>
            <a:r>
              <a:rPr lang="pt-BR" sz="1600" b="1" dirty="0">
                <a:solidFill>
                  <a:srgbClr val="000000"/>
                </a:solidFill>
              </a:rPr>
              <a:t>Emenda à Lei Orgânica do Município – nº 30</a:t>
            </a:r>
          </a:p>
          <a:p>
            <a:pPr marL="457200" indent="-457200" algn="just"/>
            <a:endParaRPr lang="pt-BR" sz="1600" dirty="0">
              <a:solidFill>
                <a:srgbClr val="000000"/>
              </a:solidFill>
            </a:endParaRPr>
          </a:p>
          <a:p>
            <a:pPr marL="457200" indent="-457200" algn="just"/>
            <a:r>
              <a:rPr lang="pt-BR" sz="1600" dirty="0">
                <a:solidFill>
                  <a:srgbClr val="000000"/>
                </a:solidFill>
              </a:rPr>
              <a:t>O Projeto de Lei foi apresentado pelo Movimento Nossa São Paulo à Câmara Municipal. Compromete os sucessivos prefeitos a apresentarem um programa detalhado de governo, com metas claras a serem executadas durante a gestão (quatro anos). A ideia é que o Programa de Metas seja detalhado por subprefeituras e distritos. </a:t>
            </a:r>
          </a:p>
          <a:p>
            <a:pPr marL="457200" indent="-457200" algn="just"/>
            <a:r>
              <a:rPr lang="pt-BR" sz="1600" dirty="0">
                <a:solidFill>
                  <a:srgbClr val="000000"/>
                </a:solidFill>
              </a:rPr>
              <a:t> </a:t>
            </a:r>
          </a:p>
          <a:p>
            <a:pPr marL="457200" indent="-457200" algn="just"/>
            <a:r>
              <a:rPr lang="pt-BR" sz="1600" dirty="0">
                <a:solidFill>
                  <a:srgbClr val="000000"/>
                </a:solidFill>
              </a:rPr>
              <a:t>Aprovada na Câmara  Municipal de São Paulo em 2008 – a cidade foi a primeira do país a ter a Lei das Metas aprovada e colocada em prática. </a:t>
            </a:r>
          </a:p>
          <a:p>
            <a:pPr marL="457200" indent="-457200" algn="just"/>
            <a:r>
              <a:rPr lang="pt-BR" sz="1600" dirty="0">
                <a:solidFill>
                  <a:srgbClr val="000000"/>
                </a:solidFill>
              </a:rPr>
              <a:t> </a:t>
            </a:r>
          </a:p>
          <a:p>
            <a:pPr marL="457200" indent="-457200" algn="just"/>
            <a:endParaRPr lang="pt-BR" dirty="0">
              <a:solidFill>
                <a:srgbClr val="000000"/>
              </a:solidFill>
            </a:endParaRPr>
          </a:p>
          <a:p>
            <a:pPr marL="457200" indent="-457200" algn="just"/>
            <a:endParaRPr lang="pt-BR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tângulo 1"/>
          <p:cNvSpPr>
            <a:spLocks noChangeArrowheads="1"/>
          </p:cNvSpPr>
          <p:nvPr/>
        </p:nvSpPr>
        <p:spPr bwMode="auto">
          <a:xfrm>
            <a:off x="395288" y="1268413"/>
            <a:ext cx="8424862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pt-BR" b="1" dirty="0"/>
              <a:t>EMENDA Nº 30 À LEI ORGÂNICA DO MUNICÍPIO DE SÃO PAULO</a:t>
            </a:r>
            <a:br>
              <a:rPr lang="pt-BR" b="1" dirty="0"/>
            </a:br>
            <a:r>
              <a:rPr lang="pt-BR" dirty="0"/>
              <a:t>(PROJETO DE EMENDA À </a:t>
            </a:r>
            <a:r>
              <a:rPr lang="pt-BR" dirty="0" err="1"/>
              <a:t>L.O.M.</a:t>
            </a:r>
            <a:r>
              <a:rPr lang="pt-BR" dirty="0"/>
              <a:t> Nº 08/07)</a:t>
            </a:r>
            <a:br>
              <a:rPr lang="pt-BR" dirty="0"/>
            </a:br>
            <a:r>
              <a:rPr lang="pt-BR" dirty="0"/>
              <a:t>(LIDERANÇAS PARTIDÁRIAS)</a:t>
            </a:r>
          </a:p>
          <a:p>
            <a:r>
              <a:rPr lang="pt-BR" i="1" dirty="0"/>
              <a:t>Acrescenta dispositivo à Lei Orgânica do Município de São Paulo, instituindo a obrigatoriedade de elaboração e cumprimento do Programa de Metas pelo Poder Executivo.</a:t>
            </a:r>
            <a:br>
              <a:rPr lang="pt-BR" i="1" dirty="0"/>
            </a:br>
            <a:endParaRPr lang="pt-BR" dirty="0"/>
          </a:p>
          <a:p>
            <a:r>
              <a:rPr lang="pt-BR" dirty="0"/>
              <a:t>A CÂMARA MUNICIPAL DE SÃO PAULO promulga:</a:t>
            </a:r>
            <a:br>
              <a:rPr lang="pt-BR" dirty="0"/>
            </a:br>
            <a:r>
              <a:rPr lang="pt-BR" dirty="0"/>
              <a:t>Art. 1º Fica acrescentado ao art. 69 da Lei Orgânica do Município de São Paulo o artigo 69-A, com a seguinte redação:</a:t>
            </a:r>
          </a:p>
          <a:p>
            <a:r>
              <a:rPr lang="pt-BR" dirty="0"/>
              <a:t>"Art. 69-A. O Prefeito, eleito ou reeleito, apresentará o Programa de Metas de sua gestão, até noventa dias após sua posse, que conterá as prioridades: as ações estratégicas, os indicadores e metas quantitativas para cada um dos setores da Administração Pública Municipal, Subprefeituras e Distritos da cidade, observando, no mínimo, as diretrizes de sua campanha eleitoral e os objetivos, as diretrizes, as ações estratégicas e as demais normas da lei do Plano Diretor Estratégico.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>
            <a:spLocks noChangeArrowheads="1"/>
          </p:cNvSpPr>
          <p:nvPr/>
        </p:nvSpPr>
        <p:spPr bwMode="auto">
          <a:xfrm>
            <a:off x="250825" y="1484313"/>
            <a:ext cx="856932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pt-BR"/>
              <a:t>§ 1º O Programa de Metas será amplamente divulgado, por meio eletrônico, pela mídia impressa, radiofônica e televisiva e publicado no Diário Oficial da Cidade no dia imediatamente seguinte ao do término do prazo a que se refere o "caput" deste artigo.</a:t>
            </a:r>
          </a:p>
          <a:p>
            <a:r>
              <a:rPr lang="pt-BR"/>
              <a:t>§ 2º O Poder Executivo promoverá, dentro de trinta dias após o término do prazo a que se refere este artigo, o debate público sobre o Programa de Metas mediante audiências públicas gerais, temáticas e regionais, inclusive nas Subprefeituras.</a:t>
            </a:r>
          </a:p>
          <a:p>
            <a:r>
              <a:rPr lang="pt-BR"/>
              <a:t>§ 3º O Poder Executivo divulgará semestralmente os indicadores de desempenho relativos à execução dos diversos itens do Programa de Metas.</a:t>
            </a:r>
          </a:p>
          <a:p>
            <a:r>
              <a:rPr lang="pt-BR"/>
              <a:t>§ 4º O Prefeito poderá proceder a alterações programáticas no Programa de Metas sempre em conformidade com a lei do Plano Diretor Estratégico, justificando-as por escrito e divulgando-as amplamente pelos meios de comunicação previstos neste artigo.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tângulo 1"/>
          <p:cNvSpPr>
            <a:spLocks noChangeArrowheads="1"/>
          </p:cNvSpPr>
          <p:nvPr/>
        </p:nvSpPr>
        <p:spPr bwMode="auto">
          <a:xfrm>
            <a:off x="323850" y="1125538"/>
            <a:ext cx="864076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pt-BR"/>
              <a:t>§ 5º Os indicadores de desempenho serão elaborados e fixados conforme os seguintes critérios:</a:t>
            </a:r>
          </a:p>
          <a:p>
            <a:r>
              <a:rPr lang="pt-BR"/>
              <a:t>a) promoção do desenvolvimento ambientalmente, socialmente e economicamente sustentável;</a:t>
            </a:r>
            <a:br>
              <a:rPr lang="pt-BR"/>
            </a:br>
            <a:r>
              <a:rPr lang="pt-BR"/>
              <a:t>b) inclusão social, com redução das desigualdades regionais e sociais;</a:t>
            </a:r>
            <a:br>
              <a:rPr lang="pt-BR"/>
            </a:br>
            <a:r>
              <a:rPr lang="pt-BR"/>
              <a:t>c) atendimento das funções sociais da cidade com melhoria da qualidade de vida urbana;</a:t>
            </a:r>
            <a:br>
              <a:rPr lang="pt-BR"/>
            </a:br>
            <a:r>
              <a:rPr lang="pt-BR"/>
              <a:t>d) promoção do cumprimento da função social da propriedade;</a:t>
            </a:r>
            <a:br>
              <a:rPr lang="pt-BR"/>
            </a:br>
            <a:r>
              <a:rPr lang="pt-BR"/>
              <a:t>e) promoção e defesa dos direitos fundamentais individuais e sociais de toda pessoa humana;</a:t>
            </a:r>
            <a:br>
              <a:rPr lang="pt-BR"/>
            </a:br>
            <a:r>
              <a:rPr lang="pt-BR"/>
              <a:t>f) promoção de meio ambiente ecologicamente equilibrado e combate à poluição sob todas as suas formas;</a:t>
            </a:r>
            <a:br>
              <a:rPr lang="pt-BR"/>
            </a:br>
            <a:r>
              <a:rPr lang="pt-BR"/>
              <a:t>g) universalização do atendimento dos serviços públicos municipais com</a:t>
            </a:r>
            <a:br>
              <a:rPr lang="pt-BR"/>
            </a:br>
            <a:r>
              <a:rPr lang="pt-BR"/>
              <a:t>observância das condições de regularidade; continuidade; eficiência,</a:t>
            </a:r>
            <a:br>
              <a:rPr lang="pt-BR"/>
            </a:br>
            <a:r>
              <a:rPr lang="pt-BR"/>
              <a:t>rapidez e cortesia no atendimento ao cidadão; segurança; atualidade com</a:t>
            </a:r>
            <a:br>
              <a:rPr lang="pt-BR"/>
            </a:br>
            <a:r>
              <a:rPr lang="pt-BR"/>
              <a:t>as melhores técnicas, métodos, processos e equipamentos; e modicidade</a:t>
            </a:r>
            <a:br>
              <a:rPr lang="pt-BR"/>
            </a:br>
            <a:r>
              <a:rPr lang="pt-BR"/>
              <a:t>das tarifas e preços públicos que considerem diferentemente as</a:t>
            </a:r>
            <a:br>
              <a:rPr lang="pt-BR"/>
            </a:br>
            <a:r>
              <a:rPr lang="pt-BR"/>
              <a:t>condições econômicas da população.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tângulo 1"/>
          <p:cNvSpPr>
            <a:spLocks noChangeArrowheads="1"/>
          </p:cNvSpPr>
          <p:nvPr/>
        </p:nvSpPr>
        <p:spPr bwMode="auto">
          <a:xfrm>
            <a:off x="250825" y="1341438"/>
            <a:ext cx="8569325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pt-BR"/>
              <a:t>§ 6º Ao final de cada ano, o Prefeito divulgará o relatório da execução do Programa de Metas, o qual será disponibilizado integralmente pelos meios de comunicação previstos neste artigo."</a:t>
            </a:r>
            <a:br>
              <a:rPr lang="pt-BR"/>
            </a:br>
            <a:r>
              <a:rPr lang="pt-BR"/>
              <a:t>Art. 2º Ficam acrescentados ao art. 137 da Lei Orgânica Municipal os §§ 9º e 10, com as seguintes redações:</a:t>
            </a:r>
          </a:p>
          <a:p>
            <a:r>
              <a:rPr lang="pt-BR"/>
              <a:t>"§ 9º As leis orçamentárias a que se refere este artigo deverão incorporar as prioridades e ações estratégicas do Programa de Metas e da lei do Plano Diretor Estratégico.</a:t>
            </a:r>
          </a:p>
          <a:p>
            <a:r>
              <a:rPr lang="pt-BR"/>
              <a:t>§ 10. As diretrizes do Programa de Metas serão incorporadas ao projeto de lei que visar à instituição do plano plurianual dentro do prazo legal definido para a sua apresentação à Câmara Municipal."</a:t>
            </a:r>
          </a:p>
          <a:p>
            <a:r>
              <a:rPr lang="pt-BR"/>
              <a:t>Art. 3º Esta emenda à Lei Orgânica do Município de São Paulo entra em vigor na data de sua publicação. </a:t>
            </a:r>
          </a:p>
          <a:p>
            <a:r>
              <a:rPr lang="pt-BR"/>
              <a:t>Publicada na Secretaria Geral Parlamentar da Câmara Municipal de São Paulo, em 26 de fevereiro de 2008.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mplate-nossa-sao-paulo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ixaDeTexto 1"/>
          <p:cNvSpPr txBox="1"/>
          <p:nvPr/>
        </p:nvSpPr>
        <p:spPr>
          <a:xfrm>
            <a:off x="250825" y="1412875"/>
            <a:ext cx="8064500" cy="4154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2400" u="sng" dirty="0"/>
              <a:t>Objetivos principais:</a:t>
            </a:r>
            <a:br>
              <a:rPr lang="pt-BR" sz="2400" u="sng" dirty="0"/>
            </a:br>
            <a:endParaRPr lang="pt-BR" sz="2400" dirty="0"/>
          </a:p>
          <a:p>
            <a:pPr marL="342900" indent="-342900">
              <a:buFontTx/>
              <a:buAutoNum type="arabicParenR"/>
              <a:defRPr/>
            </a:pPr>
            <a:r>
              <a:rPr lang="pt-BR" sz="2400" dirty="0"/>
              <a:t>Aprimorar o planejamento e gestão para os 4 anos </a:t>
            </a:r>
            <a:br>
              <a:rPr lang="pt-BR" sz="2400" dirty="0"/>
            </a:br>
            <a:r>
              <a:rPr lang="pt-BR" sz="2400" dirty="0"/>
              <a:t>de mandato do eleito; </a:t>
            </a:r>
            <a:br>
              <a:rPr lang="pt-BR" sz="2400" dirty="0"/>
            </a:br>
            <a:endParaRPr lang="pt-BR" sz="2400" dirty="0"/>
          </a:p>
          <a:p>
            <a:pPr marL="342900" indent="-342900">
              <a:buFontTx/>
              <a:buAutoNum type="arabicParenR"/>
              <a:defRPr/>
            </a:pPr>
            <a:r>
              <a:rPr lang="pt-BR" sz="2400" dirty="0"/>
              <a:t>Vincular promessas da campanha eleitoral ao </a:t>
            </a:r>
            <a:br>
              <a:rPr lang="pt-BR" sz="2400" dirty="0"/>
            </a:br>
            <a:r>
              <a:rPr lang="pt-BR" sz="2400" dirty="0"/>
              <a:t>programa efetivo de governo;</a:t>
            </a:r>
            <a:br>
              <a:rPr lang="pt-BR" sz="2400" dirty="0"/>
            </a:br>
            <a:endParaRPr lang="pt-BR" sz="2400" dirty="0"/>
          </a:p>
          <a:p>
            <a:pPr marL="342900" indent="-342900">
              <a:buFontTx/>
              <a:buAutoNum type="arabicParenR"/>
              <a:defRPr/>
            </a:pPr>
            <a:r>
              <a:rPr lang="pt-BR" sz="2400" dirty="0"/>
              <a:t>Proporcionar plenas condições de monitoramento, fiscalização e controle social sobre a execução das </a:t>
            </a:r>
            <a:br>
              <a:rPr lang="pt-BR" sz="2400" dirty="0"/>
            </a:br>
            <a:r>
              <a:rPr lang="pt-BR" sz="2400" dirty="0"/>
              <a:t>políticas públicas.</a:t>
            </a:r>
          </a:p>
        </p:txBody>
      </p:sp>
      <p:sp>
        <p:nvSpPr>
          <p:cNvPr id="10244" name="CaixaDeTexto 3"/>
          <p:cNvSpPr txBox="1">
            <a:spLocks noChangeArrowheads="1"/>
          </p:cNvSpPr>
          <p:nvPr/>
        </p:nvSpPr>
        <p:spPr bwMode="auto">
          <a:xfrm>
            <a:off x="3259138" y="541338"/>
            <a:ext cx="4154487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2800" b="1">
                <a:solidFill>
                  <a:srgbClr val="C00000"/>
                </a:solidFill>
              </a:rPr>
              <a:t>Lei do Programa de Metas</a:t>
            </a:r>
            <a:endParaRPr lang="pt-BR" sz="2800"/>
          </a:p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3" descr="template-nossa-sao-paulo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CaixaDeTexto 1"/>
          <p:cNvSpPr txBox="1">
            <a:spLocks noChangeArrowheads="1"/>
          </p:cNvSpPr>
          <p:nvPr/>
        </p:nvSpPr>
        <p:spPr bwMode="auto">
          <a:xfrm>
            <a:off x="467544" y="1194911"/>
            <a:ext cx="8424862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000" b="1" dirty="0"/>
              <a:t>Cidades  no Brasil já aprovaram a emenda: </a:t>
            </a:r>
            <a:endParaRPr lang="pt-BR" sz="2000" b="1" dirty="0" smtClean="0"/>
          </a:p>
          <a:p>
            <a:endParaRPr lang="pt-BR" b="1" dirty="0" smtClean="0"/>
          </a:p>
          <a:p>
            <a:r>
              <a:rPr lang="pt-BR" b="1" dirty="0" smtClean="0"/>
              <a:t>Amazonas: </a:t>
            </a:r>
            <a:r>
              <a:rPr lang="pt-BR" dirty="0" smtClean="0"/>
              <a:t>Manaus</a:t>
            </a:r>
          </a:p>
          <a:p>
            <a:r>
              <a:rPr lang="pt-BR" b="1" dirty="0" smtClean="0"/>
              <a:t>Bahia:</a:t>
            </a:r>
            <a:r>
              <a:rPr lang="pt-BR" dirty="0" smtClean="0"/>
              <a:t> Euclides da Cunha, </a:t>
            </a:r>
            <a:r>
              <a:rPr lang="pt-BR" dirty="0" err="1" smtClean="0"/>
              <a:t>Eunápolis</a:t>
            </a:r>
            <a:r>
              <a:rPr lang="pt-BR" dirty="0" smtClean="0"/>
              <a:t>, Ilhéus </a:t>
            </a:r>
            <a:br>
              <a:rPr lang="pt-BR" dirty="0" smtClean="0"/>
            </a:br>
            <a:r>
              <a:rPr lang="pt-BR" b="1" dirty="0" smtClean="0"/>
              <a:t>Espírito Santo: </a:t>
            </a:r>
            <a:r>
              <a:rPr lang="pt-BR" dirty="0" smtClean="0"/>
              <a:t>Vitória</a:t>
            </a:r>
          </a:p>
          <a:p>
            <a:r>
              <a:rPr lang="pt-BR" b="1" dirty="0" smtClean="0"/>
              <a:t>Goiás:</a:t>
            </a:r>
            <a:r>
              <a:rPr lang="pt-BR" dirty="0" smtClean="0"/>
              <a:t> Anápolis</a:t>
            </a:r>
          </a:p>
          <a:p>
            <a:r>
              <a:rPr lang="pt-BR" b="1" dirty="0" smtClean="0"/>
              <a:t>Maranhão:</a:t>
            </a:r>
            <a:r>
              <a:rPr lang="pt-BR" dirty="0" smtClean="0"/>
              <a:t> </a:t>
            </a:r>
            <a:r>
              <a:rPr lang="pt-BR" dirty="0" err="1" smtClean="0"/>
              <a:t>Timbiras</a:t>
            </a:r>
            <a:endParaRPr lang="pt-BR" dirty="0" smtClean="0"/>
          </a:p>
          <a:p>
            <a:r>
              <a:rPr lang="pt-BR" b="1" dirty="0" smtClean="0"/>
              <a:t>Mato Grosso do Sul:</a:t>
            </a:r>
            <a:r>
              <a:rPr lang="pt-BR" dirty="0" smtClean="0"/>
              <a:t> Dourados</a:t>
            </a:r>
          </a:p>
          <a:p>
            <a:r>
              <a:rPr lang="pt-BR" b="1" dirty="0" smtClean="0"/>
              <a:t>Minas Gerais:</a:t>
            </a:r>
            <a:r>
              <a:rPr lang="pt-BR" dirty="0" smtClean="0"/>
              <a:t> Belo Horizonte, Betim, Formiga, Ipatinga e Ouro Branco</a:t>
            </a:r>
          </a:p>
          <a:p>
            <a:r>
              <a:rPr lang="pt-BR" b="1" dirty="0" smtClean="0"/>
              <a:t>Pará:</a:t>
            </a:r>
            <a:r>
              <a:rPr lang="pt-BR" dirty="0" smtClean="0"/>
              <a:t> Abaetetuba</a:t>
            </a:r>
          </a:p>
          <a:p>
            <a:r>
              <a:rPr lang="pt-BR" b="1" dirty="0" smtClean="0"/>
              <a:t>Paraíba:</a:t>
            </a:r>
            <a:r>
              <a:rPr lang="pt-BR" dirty="0" smtClean="0"/>
              <a:t> João Pessoa </a:t>
            </a:r>
          </a:p>
          <a:p>
            <a:r>
              <a:rPr lang="pt-BR" b="1" dirty="0" smtClean="0"/>
              <a:t>Rio de Janeiro:</a:t>
            </a:r>
            <a:r>
              <a:rPr lang="pt-BR" dirty="0" smtClean="0"/>
              <a:t> Niterói, Rio de Janeiro, Teresópolis</a:t>
            </a:r>
          </a:p>
          <a:p>
            <a:r>
              <a:rPr lang="pt-BR" b="1" dirty="0" smtClean="0"/>
              <a:t>Rio Grande do Sul:</a:t>
            </a:r>
            <a:r>
              <a:rPr lang="pt-BR" dirty="0" smtClean="0"/>
              <a:t> Carazinho</a:t>
            </a:r>
          </a:p>
          <a:p>
            <a:r>
              <a:rPr lang="pt-BR" b="1" dirty="0" smtClean="0"/>
              <a:t>Santa Catarina:</a:t>
            </a:r>
            <a:r>
              <a:rPr lang="pt-BR" dirty="0" smtClean="0"/>
              <a:t> Florianópolis</a:t>
            </a:r>
          </a:p>
          <a:p>
            <a:r>
              <a:rPr lang="pt-BR" b="1" dirty="0" smtClean="0"/>
              <a:t>São Paulo:</a:t>
            </a:r>
            <a:r>
              <a:rPr lang="pt-BR" dirty="0" smtClean="0"/>
              <a:t> Barra Bonita, Bragança Paulista, Campinas, Cosmópolis, Fernandópolis, </a:t>
            </a:r>
            <a:r>
              <a:rPr lang="pt-BR" smtClean="0"/>
              <a:t>Ilha Bela, </a:t>
            </a:r>
            <a:r>
              <a:rPr lang="pt-BR" dirty="0" smtClean="0"/>
              <a:t>Itapeva, Louveira, Mauá, Mirassol, </a:t>
            </a:r>
            <a:r>
              <a:rPr lang="pt-BR" dirty="0" err="1" smtClean="0"/>
              <a:t>Penápolis</a:t>
            </a:r>
            <a:r>
              <a:rPr lang="pt-BR" dirty="0" smtClean="0"/>
              <a:t>, Ribeirão Bonito, São Carlos, São José do Rio Preto, São Paulo, Taubaté, Jaboticabal, </a:t>
            </a:r>
            <a:r>
              <a:rPr lang="pt-BR" dirty="0" err="1" smtClean="0"/>
              <a:t>Holambra</a:t>
            </a:r>
            <a:r>
              <a:rPr lang="pt-BR" dirty="0" smtClean="0"/>
              <a:t> e Jundiaí</a:t>
            </a:r>
          </a:p>
          <a:p>
            <a:r>
              <a:rPr lang="pt-BR" dirty="0" smtClean="0"/>
              <a:t/>
            </a:r>
            <a:br>
              <a:rPr lang="pt-BR" dirty="0" smtClean="0"/>
            </a:br>
            <a:endParaRPr lang="pt-BR" dirty="0" smtClean="0"/>
          </a:p>
          <a:p>
            <a:endParaRPr lang="pt-BR" dirty="0"/>
          </a:p>
          <a:p>
            <a:r>
              <a:rPr lang="pt-BR" dirty="0"/>
              <a:t/>
            </a:r>
            <a:br>
              <a:rPr lang="pt-BR" dirty="0"/>
            </a:br>
            <a:endParaRPr lang="pt-BR" dirty="0"/>
          </a:p>
          <a:p>
            <a:endParaRPr lang="pt-B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5417</TotalTime>
  <Words>1037</Words>
  <Application>Microsoft Office PowerPoint</Application>
  <PresentationFormat>Apresentação na tela (4:3)</PresentationFormat>
  <Paragraphs>223</Paragraphs>
  <Slides>28</Slides>
  <Notes>26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29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 Guia GPS Gestão Pública Sustentável</vt:lpstr>
      <vt:lpstr>Estrutura de cada eixo temático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Clara</dc:creator>
  <cp:lastModifiedBy>Márcia</cp:lastModifiedBy>
  <cp:revision>440</cp:revision>
  <cp:lastPrinted>2011-12-22T12:54:44Z</cp:lastPrinted>
  <dcterms:created xsi:type="dcterms:W3CDTF">2014-03-24T18:40:52Z</dcterms:created>
  <dcterms:modified xsi:type="dcterms:W3CDTF">2014-03-24T22:28:33Z</dcterms:modified>
</cp:coreProperties>
</file>