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57" r:id="rId3"/>
    <p:sldId id="262" r:id="rId4"/>
    <p:sldId id="260" r:id="rId5"/>
    <p:sldId id="263" r:id="rId6"/>
    <p:sldId id="258" r:id="rId7"/>
    <p:sldId id="261" r:id="rId8"/>
    <p:sldId id="259" r:id="rId9"/>
    <p:sldId id="264" r:id="rId10"/>
    <p:sldId id="266" r:id="rId11"/>
    <p:sldId id="267" r:id="rId12"/>
    <p:sldId id="265" r:id="rId13"/>
    <p:sldId id="268" r:id="rId14"/>
    <p:sldId id="269" r:id="rId15"/>
    <p:sldId id="270" r:id="rId16"/>
    <p:sldId id="271" r:id="rId17"/>
  </p:sldIdLst>
  <p:sldSz cx="9144000" cy="6858000" type="screen4x3"/>
  <p:notesSz cx="6888163" cy="100187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32283-03DD-4B43-B830-168DD4715782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902075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EB347-A1BF-4D88-BBCD-CF375A91AD6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67998-72D8-4532-83F7-D403E97D247A}" type="datetimeFigureOut">
              <a:rPr lang="pt-BR" smtClean="0"/>
              <a:pPr/>
              <a:t>01/08/2013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ECAA4-5584-44BE-A164-B07A4F1589F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142853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Justiça e Profecia</a:t>
            </a:r>
            <a:endParaRPr lang="pt-BR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857232"/>
            <a:ext cx="8643998" cy="5643602"/>
          </a:xfrm>
        </p:spPr>
        <p:txBody>
          <a:bodyPr>
            <a:normAutofit fontScale="70000" lnSpcReduction="20000"/>
          </a:bodyPr>
          <a:lstStyle/>
          <a:p>
            <a:pPr marL="514350" indent="-514350" algn="just">
              <a:buAutoNum type="arabicPeriod"/>
            </a:pPr>
            <a:r>
              <a:rPr lang="pt-BR" sz="4900" dirty="0" smtClean="0">
                <a:solidFill>
                  <a:schemeClr val="tx1"/>
                </a:solidFill>
              </a:rPr>
              <a:t> Cantos que fala do/a </a:t>
            </a:r>
            <a:r>
              <a:rPr lang="pt-BR" sz="4900" dirty="0" err="1" smtClean="0">
                <a:solidFill>
                  <a:schemeClr val="tx1"/>
                </a:solidFill>
              </a:rPr>
              <a:t>profet</a:t>
            </a:r>
            <a:r>
              <a:rPr lang="pt-BR" sz="4900" dirty="0" smtClean="0">
                <a:solidFill>
                  <a:schemeClr val="tx1"/>
                </a:solidFill>
              </a:rPr>
              <a:t>(</a:t>
            </a:r>
            <a:r>
              <a:rPr lang="pt-BR" sz="4900" dirty="0" err="1" smtClean="0">
                <a:solidFill>
                  <a:schemeClr val="tx1"/>
                </a:solidFill>
              </a:rPr>
              <a:t>iz</a:t>
            </a:r>
            <a:r>
              <a:rPr lang="pt-BR" sz="4900" dirty="0" smtClean="0">
                <a:solidFill>
                  <a:schemeClr val="tx1"/>
                </a:solidFill>
              </a:rPr>
              <a:t>)a, </a:t>
            </a:r>
            <a:r>
              <a:rPr lang="pt-BR" sz="4900" dirty="0" err="1" smtClean="0">
                <a:solidFill>
                  <a:schemeClr val="tx1"/>
                </a:solidFill>
              </a:rPr>
              <a:t>profetismo</a:t>
            </a:r>
            <a:r>
              <a:rPr lang="pt-BR" sz="4900" dirty="0" smtClean="0">
                <a:solidFill>
                  <a:schemeClr val="tx1"/>
                </a:solidFill>
              </a:rPr>
              <a:t> e profecia ....</a:t>
            </a:r>
          </a:p>
          <a:p>
            <a:pPr marL="514350" indent="-514350" algn="just"/>
            <a:r>
              <a:rPr lang="pt-BR" sz="4900" i="1" dirty="0" smtClean="0">
                <a:solidFill>
                  <a:schemeClr val="tx1"/>
                </a:solidFill>
              </a:rPr>
              <a:t>	O que os cantos nos dizem sobre o assunto?</a:t>
            </a:r>
          </a:p>
          <a:p>
            <a:pPr marL="514350" indent="-514350" algn="just"/>
            <a:r>
              <a:rPr lang="pt-BR" sz="4900" i="1" dirty="0" smtClean="0">
                <a:solidFill>
                  <a:schemeClr val="tx1"/>
                </a:solidFill>
              </a:rPr>
              <a:t>	Ainda são cantados hoje em dia?</a:t>
            </a:r>
          </a:p>
          <a:p>
            <a:pPr marL="514350" indent="-514350" algn="just"/>
            <a:r>
              <a:rPr lang="pt-BR" sz="4900" i="1" dirty="0" smtClean="0">
                <a:solidFill>
                  <a:schemeClr val="tx1"/>
                </a:solidFill>
              </a:rPr>
              <a:t>	Porque cantam e em que sentido?</a:t>
            </a:r>
          </a:p>
          <a:p>
            <a:pPr marL="514350" indent="-514350" algn="just"/>
            <a:r>
              <a:rPr lang="pt-BR" sz="4900" i="1" dirty="0" smtClean="0">
                <a:solidFill>
                  <a:schemeClr val="tx1"/>
                </a:solidFill>
              </a:rPr>
              <a:t>	Porque não cantam? </a:t>
            </a:r>
          </a:p>
          <a:p>
            <a:pPr marL="514350" indent="-514350" algn="just"/>
            <a:r>
              <a:rPr lang="pt-BR" sz="4900" dirty="0" smtClean="0">
                <a:solidFill>
                  <a:schemeClr val="tx1"/>
                </a:solidFill>
              </a:rPr>
              <a:t>2. Inseparáveis – </a:t>
            </a:r>
            <a:r>
              <a:rPr lang="pt-BR" sz="4900" dirty="0" err="1" smtClean="0">
                <a:solidFill>
                  <a:schemeClr val="tx1"/>
                </a:solidFill>
              </a:rPr>
              <a:t>simultaneadade</a:t>
            </a:r>
            <a:r>
              <a:rPr lang="pt-BR" sz="4900" dirty="0" smtClean="0">
                <a:solidFill>
                  <a:schemeClr val="tx1"/>
                </a:solidFill>
              </a:rPr>
              <a:t> </a:t>
            </a:r>
          </a:p>
          <a:p>
            <a:pPr marL="514350" indent="-514350" algn="just"/>
            <a:r>
              <a:rPr lang="pt-BR" sz="4900" dirty="0" smtClean="0">
                <a:solidFill>
                  <a:schemeClr val="tx1"/>
                </a:solidFill>
              </a:rPr>
              <a:t>3. Profeta – profecia – </a:t>
            </a:r>
            <a:r>
              <a:rPr lang="pt-BR" sz="4900" dirty="0" err="1" smtClean="0">
                <a:solidFill>
                  <a:schemeClr val="tx1"/>
                </a:solidFill>
              </a:rPr>
              <a:t>profetismo</a:t>
            </a:r>
            <a:endParaRPr lang="pt-BR" sz="4900" dirty="0" smtClean="0">
              <a:solidFill>
                <a:schemeClr val="tx1"/>
              </a:solidFill>
            </a:endParaRPr>
          </a:p>
          <a:p>
            <a:pPr marL="514350" indent="-514350" algn="just"/>
            <a:r>
              <a:rPr lang="pt-BR" sz="4900" dirty="0" smtClean="0">
                <a:solidFill>
                  <a:schemeClr val="tx1"/>
                </a:solidFill>
              </a:rPr>
              <a:t>4. Quem são </a:t>
            </a:r>
            <a:r>
              <a:rPr lang="pt-BR" sz="4900" dirty="0" err="1" smtClean="0">
                <a:solidFill>
                  <a:schemeClr val="tx1"/>
                </a:solidFill>
              </a:rPr>
              <a:t>profet</a:t>
            </a:r>
            <a:r>
              <a:rPr lang="pt-BR" sz="4900" dirty="0" smtClean="0">
                <a:solidFill>
                  <a:schemeClr val="tx1"/>
                </a:solidFill>
              </a:rPr>
              <a:t>(</a:t>
            </a:r>
            <a:r>
              <a:rPr lang="pt-BR" sz="4900" dirty="0" err="1" smtClean="0">
                <a:solidFill>
                  <a:schemeClr val="tx1"/>
                </a:solidFill>
              </a:rPr>
              <a:t>iz</a:t>
            </a:r>
            <a:r>
              <a:rPr lang="pt-BR" sz="4900" dirty="0" smtClean="0">
                <a:solidFill>
                  <a:schemeClr val="tx1"/>
                </a:solidFill>
              </a:rPr>
              <a:t>)as de hoje?</a:t>
            </a:r>
            <a:endParaRPr lang="pt-BR" sz="4900" dirty="0" smtClean="0">
              <a:solidFill>
                <a:srgbClr val="FF0000"/>
              </a:solidFill>
            </a:endParaRPr>
          </a:p>
          <a:p>
            <a:pPr marL="514350" indent="-514350" algn="just"/>
            <a:endParaRPr lang="pt-BR" dirty="0" smtClean="0">
              <a:solidFill>
                <a:schemeClr val="tx1"/>
              </a:solidFill>
            </a:endParaRPr>
          </a:p>
          <a:p>
            <a:pPr marL="514350" indent="-514350"/>
            <a:endParaRPr lang="pt-BR" dirty="0" smtClean="0">
              <a:solidFill>
                <a:schemeClr val="tx1"/>
              </a:solidFill>
            </a:endParaRPr>
          </a:p>
          <a:p>
            <a:pPr marL="514350" indent="-514350"/>
            <a:r>
              <a:rPr lang="pt-BR" dirty="0" smtClean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358246" cy="785818"/>
          </a:xfrm>
        </p:spPr>
        <p:txBody>
          <a:bodyPr>
            <a:normAutofit fontScale="90000"/>
          </a:bodyPr>
          <a:lstStyle/>
          <a:p>
            <a:r>
              <a:rPr lang="pt-BR" sz="3200" b="1" dirty="0" smtClean="0"/>
              <a:t>Algumas denuncias proféticas contra injustiças</a:t>
            </a:r>
            <a:br>
              <a:rPr lang="pt-BR" sz="3200" b="1" dirty="0" smtClean="0"/>
            </a:br>
            <a:r>
              <a:rPr lang="pt-BR" sz="3200" b="1" dirty="0" smtClean="0">
                <a:solidFill>
                  <a:srgbClr val="FF0000"/>
                </a:solidFill>
              </a:rPr>
              <a:t>Amos (2,6-16)</a:t>
            </a:r>
            <a:endParaRPr lang="pt-BR" sz="3200" b="1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1071546"/>
            <a:ext cx="8572560" cy="5572164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Vender o justo por prata e o indigente por um par de sandálias (2,6b).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Esmagar os necessitados (4,1; 8,4) – os inocentes e necessitados são usados como fonte de riquezas, sua vida torna-se mercadoria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Esmagar sobre o pó a cabeça dos fracos (2,7a): contra elite que oprime os fracos (4,1; 5,11), comprá-los com prata (8,6)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Tornar torto o caminho dos humildes (2,7).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“Profanar jovem”: torná-la uma escava sexual, como pagamento do tributo ou dívida (2,7b).</a:t>
            </a:r>
          </a:p>
          <a:p>
            <a:pPr marL="514350" indent="-514350" algn="just"/>
            <a:r>
              <a:rPr lang="pt-BR" dirty="0" smtClean="0">
                <a:solidFill>
                  <a:schemeClr val="tx1"/>
                </a:solidFill>
              </a:rPr>
              <a:t>Diante disso, o profeta anuncia o castigo iminente</a:t>
            </a:r>
          </a:p>
          <a:p>
            <a:pPr marL="514350" indent="-514350" algn="just">
              <a:buFont typeface="+mj-lt"/>
              <a:buAutoNum type="arabicPeriod"/>
            </a:pPr>
            <a:endParaRPr lang="pt-B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2910" y="142853"/>
            <a:ext cx="7772400" cy="571504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Como escapar da condenação?</a:t>
            </a:r>
            <a:endParaRPr lang="pt-BR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928670"/>
            <a:ext cx="8572560" cy="5643602"/>
          </a:xfrm>
        </p:spPr>
        <p:txBody>
          <a:bodyPr>
            <a:normAutofit lnSpcReduction="10000"/>
          </a:bodyPr>
          <a:lstStyle/>
          <a:p>
            <a:pPr marL="514350" indent="-514350" algn="just"/>
            <a:r>
              <a:rPr lang="pt-BR" b="1" dirty="0" smtClean="0">
                <a:solidFill>
                  <a:schemeClr val="tx1"/>
                </a:solidFill>
              </a:rPr>
              <a:t>Procurar Javé:</a:t>
            </a:r>
          </a:p>
          <a:p>
            <a:pPr marL="514350" indent="-514350" algn="just"/>
            <a:r>
              <a:rPr lang="pt-BR" dirty="0" smtClean="0">
                <a:solidFill>
                  <a:schemeClr val="tx1"/>
                </a:solidFill>
              </a:rPr>
              <a:t>	</a:t>
            </a:r>
            <a:r>
              <a:rPr lang="pt-BR" i="1" dirty="0" smtClean="0">
                <a:solidFill>
                  <a:schemeClr val="tx1"/>
                </a:solidFill>
              </a:rPr>
              <a:t>“Procurai-me e vivereis” (5,4b)</a:t>
            </a:r>
          </a:p>
          <a:p>
            <a:pPr marL="514350" indent="-514350" algn="just"/>
            <a:r>
              <a:rPr lang="pt-BR" i="1" dirty="0" smtClean="0">
                <a:solidFill>
                  <a:schemeClr val="tx1"/>
                </a:solidFill>
              </a:rPr>
              <a:t>	“Procurai Javé e vivereis” (5,6a)</a:t>
            </a:r>
          </a:p>
          <a:p>
            <a:pPr marL="514350" indent="-514350" algn="just"/>
            <a:r>
              <a:rPr lang="pt-BR" i="1" dirty="0" smtClean="0">
                <a:solidFill>
                  <a:schemeClr val="tx1"/>
                </a:solidFill>
              </a:rPr>
              <a:t>	“procurai bem e não o mal” (5,14)</a:t>
            </a:r>
          </a:p>
          <a:p>
            <a:pPr marL="514350" indent="-514350" algn="just"/>
            <a:r>
              <a:rPr lang="pt-BR" i="1" dirty="0" smtClean="0">
                <a:solidFill>
                  <a:schemeClr val="tx1"/>
                </a:solidFill>
              </a:rPr>
              <a:t>	“Odiai o mal e amai o bem” (5,14)</a:t>
            </a:r>
          </a:p>
          <a:p>
            <a:pPr marL="514350" indent="-514350" algn="just"/>
            <a:r>
              <a:rPr lang="pt-BR" b="1" dirty="0" smtClean="0">
                <a:solidFill>
                  <a:schemeClr val="tx1"/>
                </a:solidFill>
              </a:rPr>
              <a:t>Isso significa:</a:t>
            </a:r>
          </a:p>
          <a:p>
            <a:pPr marL="514350" indent="-514350" algn="just"/>
            <a:r>
              <a:rPr lang="pt-BR" i="1" dirty="0" smtClean="0">
                <a:solidFill>
                  <a:schemeClr val="tx1"/>
                </a:solidFill>
              </a:rPr>
              <a:t>	reavivar o projeto da partilha, da solidariedade, das estruturas que favoreçam a vida dos pobres, especialmente dos camponeses que estão sendo expropriados de seus direitos (9,13-5).</a:t>
            </a:r>
            <a:endParaRPr lang="pt-B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1143007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Profet(</a:t>
            </a:r>
            <a:r>
              <a:rPr lang="pt-BR" dirty="0" err="1" smtClean="0"/>
              <a:t>iz</a:t>
            </a:r>
            <a:r>
              <a:rPr lang="pt-BR" dirty="0" smtClean="0"/>
              <a:t>)</a:t>
            </a:r>
            <a:r>
              <a:rPr lang="pt-BR" dirty="0" err="1" smtClean="0"/>
              <a:t>as-Sabio</a:t>
            </a:r>
            <a:r>
              <a:rPr lang="pt-BR" dirty="0" smtClean="0"/>
              <a:t>(a)s//</a:t>
            </a:r>
            <a:r>
              <a:rPr lang="pt-BR" dirty="0" err="1" smtClean="0"/>
              <a:t>profetismo-literatura</a:t>
            </a:r>
            <a:r>
              <a:rPr lang="pt-BR" dirty="0" smtClean="0"/>
              <a:t> sapiencial 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8286808" cy="5072098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O movimento profético surge ao mesmo tempo com a monarquia. Com a queda de monarquia, no período exílio (587-538 </a:t>
            </a:r>
            <a:r>
              <a:rPr lang="pt-BR" dirty="0" err="1" smtClean="0">
                <a:solidFill>
                  <a:schemeClr val="tx1"/>
                </a:solidFill>
              </a:rPr>
              <a:t>aC</a:t>
            </a:r>
            <a:r>
              <a:rPr lang="pt-BR" dirty="0" smtClean="0">
                <a:solidFill>
                  <a:schemeClr val="tx1"/>
                </a:solidFill>
              </a:rPr>
              <a:t>), a profecia se manifesta da outra maneira, sem denuncia, mas propõe uma forma de sociedade sem rei e sem templo, sob a liderança do </a:t>
            </a:r>
            <a:r>
              <a:rPr lang="pt-BR" b="1" dirty="0" smtClean="0">
                <a:solidFill>
                  <a:schemeClr val="tx1"/>
                </a:solidFill>
              </a:rPr>
              <a:t>servo</a:t>
            </a:r>
            <a:r>
              <a:rPr lang="pt-BR" dirty="0" smtClean="0">
                <a:solidFill>
                  <a:schemeClr val="tx1"/>
                </a:solidFill>
              </a:rPr>
              <a:t> (II Isaias). Cfr.: Is 42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Sonhando por uma sociedade de partilha, solidariedade e que promove justiça, especialmente aos pobres e oprimidos (Is 42,6-7)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4282" y="285728"/>
            <a:ext cx="8572560" cy="6215106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Porém, com a chegada do Império Persa, com a volta dos exilados, reconstrução do templo, etc. este sonho desaparece. A profecia voltou, mas, foi cooptada pelo templo, nos profetas como Ageu, Zacarias e Malaquias. 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Neste período (século V-I </a:t>
            </a:r>
            <a:r>
              <a:rPr lang="pt-BR" dirty="0" err="1" smtClean="0">
                <a:solidFill>
                  <a:schemeClr val="tx1"/>
                </a:solidFill>
              </a:rPr>
              <a:t>aC</a:t>
            </a:r>
            <a:r>
              <a:rPr lang="pt-BR" dirty="0" smtClean="0">
                <a:solidFill>
                  <a:schemeClr val="tx1"/>
                </a:solidFill>
              </a:rPr>
              <a:t>), como porta-voz dos direitos dos pobres, surgem novas formas de </a:t>
            </a:r>
            <a:r>
              <a:rPr lang="pt-BR" dirty="0" err="1" smtClean="0">
                <a:solidFill>
                  <a:schemeClr val="tx1"/>
                </a:solidFill>
              </a:rPr>
              <a:t>resistencia</a:t>
            </a:r>
            <a:r>
              <a:rPr lang="pt-BR" dirty="0" smtClean="0">
                <a:solidFill>
                  <a:schemeClr val="tx1"/>
                </a:solidFill>
              </a:rPr>
              <a:t>, conhecida como: </a:t>
            </a:r>
            <a:r>
              <a:rPr lang="pt-BR" b="1" dirty="0" smtClean="0">
                <a:solidFill>
                  <a:schemeClr val="tx1"/>
                </a:solidFill>
              </a:rPr>
              <a:t>apocalíptica</a:t>
            </a:r>
            <a:r>
              <a:rPr lang="pt-BR" dirty="0" smtClean="0">
                <a:solidFill>
                  <a:schemeClr val="tx1"/>
                </a:solidFill>
              </a:rPr>
              <a:t> e </a:t>
            </a:r>
            <a:r>
              <a:rPr lang="pt-BR" b="1" dirty="0" smtClean="0">
                <a:solidFill>
                  <a:schemeClr val="tx1"/>
                </a:solidFill>
              </a:rPr>
              <a:t>sapiencial</a:t>
            </a:r>
            <a:r>
              <a:rPr lang="pt-BR" dirty="0" smtClean="0">
                <a:solidFill>
                  <a:schemeClr val="tx1"/>
                </a:solidFill>
              </a:rPr>
              <a:t>. </a:t>
            </a:r>
          </a:p>
          <a:p>
            <a:pPr algn="just"/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8501122" cy="6143668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b="1" dirty="0" smtClean="0">
                <a:solidFill>
                  <a:schemeClr val="tx1"/>
                </a:solidFill>
              </a:rPr>
              <a:t>A apocalíptica</a:t>
            </a:r>
            <a:r>
              <a:rPr lang="pt-BR" dirty="0" smtClean="0">
                <a:solidFill>
                  <a:schemeClr val="tx1"/>
                </a:solidFill>
              </a:rPr>
              <a:t> pode ser encontrada no III Isaias: proposta de uma nova sociedade (Is 65, 17-66,2); Joel 3,1-2: O espírito de Deus será derramado sobre todos; Daniel e </a:t>
            </a:r>
            <a:r>
              <a:rPr lang="pt-BR" dirty="0" err="1" smtClean="0">
                <a:solidFill>
                  <a:schemeClr val="tx1"/>
                </a:solidFill>
              </a:rPr>
              <a:t>Apocalise</a:t>
            </a:r>
            <a:r>
              <a:rPr lang="pt-BR" dirty="0" smtClean="0">
                <a:solidFill>
                  <a:schemeClr val="tx1"/>
                </a:solidFill>
              </a:rPr>
              <a:t>, no NT, que propões a destruição da opressão.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b="1" dirty="0" smtClean="0">
                <a:solidFill>
                  <a:schemeClr val="tx1"/>
                </a:solidFill>
              </a:rPr>
              <a:t>A resistência sapiencial </a:t>
            </a:r>
            <a:r>
              <a:rPr lang="pt-BR" dirty="0" smtClean="0">
                <a:solidFill>
                  <a:schemeClr val="tx1"/>
                </a:solidFill>
              </a:rPr>
              <a:t>nasce da consciência para preservar e valorizar a experiência e sabedoria popular, identidade cultural e religioso. É projeto contra a teologia oficial e resgata o direito dos pobres e oprimidos pela sistema.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Surgem, por tanto, sábios (sacerdotes, escribas/escritores), que juntam provérbios e ditos populares.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Escritos: Rute, </a:t>
            </a:r>
            <a:r>
              <a:rPr lang="pt-BR" i="1" dirty="0" err="1" smtClean="0">
                <a:solidFill>
                  <a:schemeClr val="tx1"/>
                </a:solidFill>
              </a:rPr>
              <a:t>Jó</a:t>
            </a:r>
            <a:r>
              <a:rPr lang="pt-BR" i="1" dirty="0" smtClean="0">
                <a:solidFill>
                  <a:schemeClr val="tx1"/>
                </a:solidFill>
              </a:rPr>
              <a:t>, Eclesiastes, Cânticos, Salmos, </a:t>
            </a:r>
            <a:r>
              <a:rPr lang="pt-BR" i="1" dirty="0" err="1" smtClean="0">
                <a:solidFill>
                  <a:schemeClr val="tx1"/>
                </a:solidFill>
              </a:rPr>
              <a:t>etc</a:t>
            </a:r>
            <a:r>
              <a:rPr lang="pt-BR" i="1" dirty="0" smtClean="0">
                <a:solidFill>
                  <a:schemeClr val="tx1"/>
                </a:solidFill>
              </a:rPr>
              <a:t>)</a:t>
            </a:r>
            <a:r>
              <a:rPr lang="pt-BR" dirty="0" smtClean="0">
                <a:solidFill>
                  <a:schemeClr val="tx1"/>
                </a:solidFill>
              </a:rPr>
              <a:t>  </a:t>
            </a:r>
          </a:p>
          <a:p>
            <a:pPr algn="just"/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8596" y="285728"/>
            <a:ext cx="8215370" cy="6215106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dirty="0" smtClean="0">
                <a:solidFill>
                  <a:schemeClr val="tx1"/>
                </a:solidFill>
              </a:rPr>
              <a:t>A apocalíptica e a literatura sapiencial procuram resgatar a identidade do povo e alimentar a esperança e a fé no Deus da Vida para que as pessoas encontram espaços de vida e busquem uma sociedade justa. </a:t>
            </a:r>
          </a:p>
          <a:p>
            <a:pPr algn="just"/>
            <a:endParaRPr lang="pt-BR" dirty="0" smtClean="0">
              <a:solidFill>
                <a:schemeClr val="tx1"/>
              </a:solidFill>
            </a:endParaRPr>
          </a:p>
          <a:p>
            <a:pPr algn="just"/>
            <a:r>
              <a:rPr lang="pt-BR" dirty="0" smtClean="0">
                <a:solidFill>
                  <a:schemeClr val="tx1"/>
                </a:solidFill>
              </a:rPr>
              <a:t>Será que aqui, encontramos o Papa Francisco?</a:t>
            </a:r>
          </a:p>
          <a:p>
            <a:pPr algn="just"/>
            <a:endParaRPr lang="pt-BR" dirty="0" smtClean="0">
              <a:solidFill>
                <a:schemeClr val="tx1"/>
              </a:solidFill>
            </a:endParaRPr>
          </a:p>
          <a:p>
            <a:pPr algn="just"/>
            <a:r>
              <a:rPr lang="pt-BR" dirty="0" smtClean="0">
                <a:solidFill>
                  <a:schemeClr val="tx1"/>
                </a:solidFill>
              </a:rPr>
              <a:t>Como compararíamos o Papa Francisco com o/as </a:t>
            </a:r>
            <a:r>
              <a:rPr lang="pt-BR" dirty="0" err="1" smtClean="0">
                <a:solidFill>
                  <a:schemeClr val="tx1"/>
                </a:solidFill>
              </a:rPr>
              <a:t>profet</a:t>
            </a:r>
            <a:r>
              <a:rPr lang="pt-BR" dirty="0" smtClean="0">
                <a:solidFill>
                  <a:schemeClr val="tx1"/>
                </a:solidFill>
              </a:rPr>
              <a:t>(</a:t>
            </a:r>
            <a:r>
              <a:rPr lang="pt-BR" dirty="0" err="1" smtClean="0">
                <a:solidFill>
                  <a:schemeClr val="tx1"/>
                </a:solidFill>
              </a:rPr>
              <a:t>iz</a:t>
            </a:r>
            <a:r>
              <a:rPr lang="pt-BR" dirty="0" smtClean="0">
                <a:solidFill>
                  <a:schemeClr val="tx1"/>
                </a:solidFill>
              </a:rPr>
              <a:t>)as do nosso tempo, como Dom Pedro </a:t>
            </a:r>
            <a:r>
              <a:rPr lang="pt-BR" dirty="0" err="1" smtClean="0">
                <a:solidFill>
                  <a:schemeClr val="tx1"/>
                </a:solidFill>
              </a:rPr>
              <a:t>Casaldáliga</a:t>
            </a:r>
            <a:r>
              <a:rPr lang="pt-BR" dirty="0" smtClean="0">
                <a:solidFill>
                  <a:schemeClr val="tx1"/>
                </a:solidFill>
              </a:rPr>
              <a:t>, Tomás </a:t>
            </a:r>
            <a:r>
              <a:rPr lang="pt-BR" dirty="0" err="1" smtClean="0">
                <a:solidFill>
                  <a:schemeClr val="tx1"/>
                </a:solidFill>
              </a:rPr>
              <a:t>Balduíno</a:t>
            </a:r>
            <a:r>
              <a:rPr lang="pt-BR" dirty="0" smtClean="0">
                <a:solidFill>
                  <a:schemeClr val="tx1"/>
                </a:solidFill>
              </a:rPr>
              <a:t>, Dorothy </a:t>
            </a:r>
            <a:r>
              <a:rPr lang="pt-BR" dirty="0" err="1" smtClean="0">
                <a:solidFill>
                  <a:schemeClr val="tx1"/>
                </a:solidFill>
              </a:rPr>
              <a:t>Stang</a:t>
            </a:r>
            <a:r>
              <a:rPr lang="pt-BR" dirty="0" smtClean="0">
                <a:solidFill>
                  <a:schemeClr val="tx1"/>
                </a:solidFill>
              </a:rPr>
              <a:t>, </a:t>
            </a:r>
            <a:r>
              <a:rPr lang="pt-BR" dirty="0" err="1" smtClean="0">
                <a:solidFill>
                  <a:schemeClr val="tx1"/>
                </a:solidFill>
              </a:rPr>
              <a:t>etc</a:t>
            </a:r>
            <a:r>
              <a:rPr lang="pt-BR" dirty="0" smtClean="0">
                <a:solidFill>
                  <a:schemeClr val="tx1"/>
                </a:solidFill>
              </a:rPr>
              <a:t>?</a:t>
            </a:r>
            <a:endParaRPr lang="pt-B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57158" y="214290"/>
            <a:ext cx="8429684" cy="635798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pt-BR" dirty="0" smtClean="0">
                <a:solidFill>
                  <a:schemeClr val="tx1"/>
                </a:solidFill>
              </a:rPr>
              <a:t>Se pensarmos em Jesus, vemos que seus seguidores/as viram nele um grande profeta, por meio do qual Deus visitou o seu povo, outros reconheceram-no como um sábio e como alguém que alimentou a esperança apocalíptica afirmando a chegada do Reino de Deus – basta ler as bem-aventuranças.</a:t>
            </a:r>
          </a:p>
          <a:p>
            <a:pPr algn="just"/>
            <a:r>
              <a:rPr lang="pt-BR" dirty="0" smtClean="0">
                <a:solidFill>
                  <a:schemeClr val="tx1"/>
                </a:solidFill>
              </a:rPr>
              <a:t>E hoje, inspirados nos profetas, como Amós e tantos outros profetas, nos sábios e nos apocalípticos, que atualizaram e recriaram a profecia, como seguidoras e seguidores de Jesus, como podemos retomar a profecia para alimentar o nosso engajamento na busca de uma sociedade justa? Quais são os espoliados de hoje? Qual a nossa credencial de profetas e profetisas? Qual a mística que sustenta a nossa ação ao lado dos crucificados de hoje? </a:t>
            </a:r>
          </a:p>
          <a:p>
            <a:pPr algn="just"/>
            <a:endParaRPr lang="pt-BR" dirty="0" smtClean="0">
              <a:solidFill>
                <a:schemeClr val="tx1"/>
              </a:solidFill>
            </a:endParaRPr>
          </a:p>
          <a:p>
            <a:pPr algn="just"/>
            <a:endParaRPr lang="pt-B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2910" y="142853"/>
            <a:ext cx="7772400" cy="642942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Profet(</a:t>
            </a:r>
            <a:r>
              <a:rPr lang="pt-BR" b="1" dirty="0" err="1" smtClean="0"/>
              <a:t>iz</a:t>
            </a:r>
            <a:r>
              <a:rPr lang="pt-BR" b="1" dirty="0" smtClean="0"/>
              <a:t>)a: Porta voz/≠ vidente</a:t>
            </a:r>
            <a:endParaRPr lang="pt-BR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8786874" cy="5715040"/>
          </a:xfrm>
        </p:spPr>
        <p:txBody>
          <a:bodyPr>
            <a:normAutofit fontScale="85000" lnSpcReduction="20000"/>
          </a:bodyPr>
          <a:lstStyle/>
          <a:p>
            <a:pPr marL="514350" indent="-514350" algn="just">
              <a:buAutoNum type="arabicPeriod"/>
            </a:pPr>
            <a:r>
              <a:rPr lang="pt-BR" b="1" dirty="0" err="1" smtClean="0">
                <a:solidFill>
                  <a:schemeClr val="tx1"/>
                </a:solidFill>
              </a:rPr>
              <a:t>Porta-voz</a:t>
            </a:r>
            <a:r>
              <a:rPr lang="pt-BR" b="1" dirty="0" smtClean="0">
                <a:solidFill>
                  <a:schemeClr val="tx1"/>
                </a:solidFill>
              </a:rPr>
              <a:t>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de Javé: </a:t>
            </a:r>
            <a:r>
              <a:rPr lang="pt-BR" dirty="0" smtClean="0">
                <a:solidFill>
                  <a:schemeClr val="tx1"/>
                </a:solidFill>
              </a:rPr>
              <a:t>Os profetas têm consciência da sua origem divina (“ Assim fala Javé”; “palavra de Javé”; “oráculo de Javé”). Não fala por si mesmo.... (“a palavra de Javé me foi dirigida” ou “a palavra de Javé a...”)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do povo:</a:t>
            </a:r>
            <a:r>
              <a:rPr lang="pt-BR" dirty="0" smtClean="0">
                <a:solidFill>
                  <a:schemeClr val="tx1"/>
                </a:solidFill>
              </a:rPr>
              <a:t> Ao mesmo tempo,  os profetas são pessoas inseridas na realidade do seu povo e comprometido com a justiça social. É porta-voz de </a:t>
            </a:r>
            <a:r>
              <a:rPr lang="pt-BR" b="1" dirty="0" smtClean="0">
                <a:solidFill>
                  <a:schemeClr val="tx1"/>
                </a:solidFill>
              </a:rPr>
              <a:t>empobrecidos e oprimidos, </a:t>
            </a:r>
            <a:r>
              <a:rPr lang="pt-BR" dirty="0" smtClean="0">
                <a:solidFill>
                  <a:schemeClr val="tx1"/>
                </a:solidFill>
              </a:rPr>
              <a:t>vitimas de várias formas de injustiça,</a:t>
            </a:r>
            <a:r>
              <a:rPr lang="pt-BR" b="1" dirty="0" smtClean="0">
                <a:solidFill>
                  <a:schemeClr val="tx1"/>
                </a:solidFill>
              </a:rPr>
              <a:t>	</a:t>
            </a:r>
            <a:r>
              <a:rPr lang="pt-BR" dirty="0" smtClean="0">
                <a:solidFill>
                  <a:schemeClr val="tx1"/>
                </a:solidFill>
              </a:rPr>
              <a:t>causada pelo sistema (monárquica). </a:t>
            </a:r>
          </a:p>
          <a:p>
            <a:pPr marL="514350" indent="-514350"/>
            <a:r>
              <a:rPr lang="pt-BR" i="1" dirty="0" smtClean="0">
                <a:solidFill>
                  <a:schemeClr val="tx1"/>
                </a:solidFill>
              </a:rPr>
              <a:t>	</a:t>
            </a:r>
            <a:r>
              <a:rPr lang="pt-BR" i="1" dirty="0" smtClean="0">
                <a:solidFill>
                  <a:srgbClr val="FF0000"/>
                </a:solidFill>
              </a:rPr>
              <a:t>“Cada encontro com os desamparados é um encontro com Deus” </a:t>
            </a:r>
            <a:r>
              <a:rPr lang="pt-BR" i="1" dirty="0" smtClean="0">
                <a:solidFill>
                  <a:schemeClr val="tx1"/>
                </a:solidFill>
              </a:rPr>
              <a:t> (</a:t>
            </a:r>
            <a:r>
              <a:rPr lang="pt-BR" i="1" dirty="0" err="1" smtClean="0">
                <a:solidFill>
                  <a:schemeClr val="tx1"/>
                </a:solidFill>
              </a:rPr>
              <a:t>Heinz</a:t>
            </a:r>
            <a:r>
              <a:rPr lang="pt-BR" i="1" dirty="0" smtClean="0">
                <a:solidFill>
                  <a:schemeClr val="tx1"/>
                </a:solidFill>
              </a:rPr>
              <a:t> </a:t>
            </a:r>
            <a:r>
              <a:rPr lang="pt-BR" i="1" dirty="0" err="1" smtClean="0">
                <a:solidFill>
                  <a:schemeClr val="tx1"/>
                </a:solidFill>
              </a:rPr>
              <a:t>Kulüke</a:t>
            </a:r>
            <a:r>
              <a:rPr lang="pt-BR" i="1" dirty="0" smtClean="0">
                <a:solidFill>
                  <a:schemeClr val="tx1"/>
                </a:solidFill>
              </a:rPr>
              <a:t>)</a:t>
            </a:r>
            <a:endParaRPr lang="pt-BR" i="1" dirty="0" smtClean="0">
              <a:solidFill>
                <a:srgbClr val="FF0000"/>
              </a:solidFill>
            </a:endParaRPr>
          </a:p>
          <a:p>
            <a:pPr marL="514350" indent="-514350"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Para ser “porta-voz” é necessário que tenha muita escuta, simpatia e empatia (=falar “com”; ≠ falar “por”). O profeta deve ter capacidade de estar no lugar onde está Deus, e onde está o povo de Deus.</a:t>
            </a:r>
          </a:p>
          <a:p>
            <a:pPr algn="just"/>
            <a:endParaRPr lang="pt-BR" dirty="0" smtClean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 fontScale="85000" lnSpcReduction="10000"/>
          </a:bodyPr>
          <a:lstStyle/>
          <a:p>
            <a:pPr marL="914400" indent="-914400" algn="just"/>
            <a:r>
              <a:rPr lang="pt-BR" b="1" dirty="0" smtClean="0">
                <a:solidFill>
                  <a:schemeClr val="tx1"/>
                </a:solidFill>
              </a:rPr>
              <a:t>2. Aquele/a que é chamado/a ou aquele/a que anuncia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Intérprete da palavra divina: </a:t>
            </a:r>
            <a:r>
              <a:rPr lang="pt-BR" b="1" dirty="0" smtClean="0">
                <a:solidFill>
                  <a:schemeClr val="tx1"/>
                </a:solidFill>
              </a:rPr>
              <a:t>Jeremias</a:t>
            </a:r>
            <a:r>
              <a:rPr lang="pt-BR" dirty="0" smtClean="0">
                <a:solidFill>
                  <a:schemeClr val="tx1"/>
                </a:solidFill>
              </a:rPr>
              <a:t> fala como se fosse o próprio Javé (“ponho em tua boca as minhas palavras” – 1,9)</a:t>
            </a:r>
          </a:p>
          <a:p>
            <a:pPr marL="514350" indent="-514350" algn="just"/>
            <a:r>
              <a:rPr lang="pt-BR" dirty="0" smtClean="0">
                <a:solidFill>
                  <a:schemeClr val="tx1"/>
                </a:solidFill>
              </a:rPr>
              <a:t>	Ex. Intérprete: Aarão é o intérprete de Moisés (como se fosse a boca de Moisés)- Ex 4, 15-16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Além de ser chamado para manifestar a vontade de Deus, o profeta deve ser “sinal” (= não somente através das palavras, mas, todas as suas ações e vida). </a:t>
            </a:r>
            <a:r>
              <a:rPr lang="pt-BR" b="1" dirty="0" smtClean="0">
                <a:solidFill>
                  <a:schemeClr val="tx1"/>
                </a:solidFill>
              </a:rPr>
              <a:t>Oséias-</a:t>
            </a:r>
            <a:r>
              <a:rPr lang="pt-BR" b="1" i="1" dirty="0" smtClean="0">
                <a:solidFill>
                  <a:schemeClr val="tx1"/>
                </a:solidFill>
              </a:rPr>
              <a:t> </a:t>
            </a:r>
            <a:r>
              <a:rPr lang="pt-BR" i="1" dirty="0" smtClean="0">
                <a:solidFill>
                  <a:schemeClr val="tx1"/>
                </a:solidFill>
              </a:rPr>
              <a:t>com seu matrimônio </a:t>
            </a:r>
            <a:r>
              <a:rPr lang="pt-BR" dirty="0" smtClean="0">
                <a:solidFill>
                  <a:schemeClr val="tx1"/>
                </a:solidFill>
              </a:rPr>
              <a:t>(Os 1-3)</a:t>
            </a:r>
            <a:r>
              <a:rPr lang="pt-BR" i="1" dirty="0" smtClean="0">
                <a:solidFill>
                  <a:schemeClr val="tx1"/>
                </a:solidFill>
              </a:rPr>
              <a:t>; </a:t>
            </a:r>
            <a:r>
              <a:rPr lang="pt-BR" b="1" dirty="0" err="1" smtClean="0">
                <a:solidFill>
                  <a:schemeClr val="tx1"/>
                </a:solidFill>
              </a:rPr>
              <a:t>Isaias-</a:t>
            </a:r>
            <a:r>
              <a:rPr lang="pt-BR" i="1" dirty="0" err="1" smtClean="0">
                <a:solidFill>
                  <a:schemeClr val="tx1"/>
                </a:solidFill>
              </a:rPr>
              <a:t>andar</a:t>
            </a:r>
            <a:r>
              <a:rPr lang="pt-BR" i="1" dirty="0" smtClean="0">
                <a:solidFill>
                  <a:schemeClr val="tx1"/>
                </a:solidFill>
              </a:rPr>
              <a:t> </a:t>
            </a:r>
            <a:r>
              <a:rPr lang="pt-BR" i="1" dirty="0" err="1" smtClean="0">
                <a:solidFill>
                  <a:schemeClr val="tx1"/>
                </a:solidFill>
              </a:rPr>
              <a:t>nú</a:t>
            </a:r>
            <a:r>
              <a:rPr lang="pt-BR" i="1" dirty="0" smtClean="0">
                <a:solidFill>
                  <a:schemeClr val="tx1"/>
                </a:solidFill>
              </a:rPr>
              <a:t> para servir de presságio</a:t>
            </a:r>
            <a:r>
              <a:rPr lang="pt-BR" dirty="0" smtClean="0">
                <a:solidFill>
                  <a:schemeClr val="tx1"/>
                </a:solidFill>
              </a:rPr>
              <a:t>  (Is 20,3); </a:t>
            </a:r>
            <a:r>
              <a:rPr lang="pt-BR" b="1" dirty="0" err="1" smtClean="0">
                <a:solidFill>
                  <a:schemeClr val="tx1"/>
                </a:solidFill>
              </a:rPr>
              <a:t>Jeremias-</a:t>
            </a:r>
            <a:r>
              <a:rPr lang="pt-BR" i="1" dirty="0" err="1" smtClean="0">
                <a:solidFill>
                  <a:schemeClr val="tx1"/>
                </a:solidFill>
              </a:rPr>
              <a:t>sua</a:t>
            </a:r>
            <a:r>
              <a:rPr lang="pt-BR" i="1" dirty="0" smtClean="0">
                <a:solidFill>
                  <a:schemeClr val="tx1"/>
                </a:solidFill>
              </a:rPr>
              <a:t> existência é um ensinamento </a:t>
            </a:r>
            <a:r>
              <a:rPr lang="pt-BR" dirty="0" smtClean="0">
                <a:solidFill>
                  <a:schemeClr val="tx1"/>
                </a:solidFill>
              </a:rPr>
              <a:t>(Jr 16); </a:t>
            </a:r>
            <a:r>
              <a:rPr lang="pt-BR" b="1" dirty="0" err="1" smtClean="0">
                <a:solidFill>
                  <a:schemeClr val="tx1"/>
                </a:solidFill>
              </a:rPr>
              <a:t>Ezequiel-</a:t>
            </a:r>
            <a:r>
              <a:rPr lang="pt-BR" i="1" dirty="0" err="1" smtClean="0">
                <a:solidFill>
                  <a:schemeClr val="tx1"/>
                </a:solidFill>
              </a:rPr>
              <a:t>é</a:t>
            </a:r>
            <a:r>
              <a:rPr lang="pt-BR" i="1" dirty="0" smtClean="0">
                <a:solidFill>
                  <a:schemeClr val="tx1"/>
                </a:solidFill>
              </a:rPr>
              <a:t> sinal para casa de Israel </a:t>
            </a:r>
            <a:r>
              <a:rPr lang="pt-BR" dirty="0" smtClean="0">
                <a:solidFill>
                  <a:schemeClr val="tx1"/>
                </a:solidFill>
              </a:rPr>
              <a:t>(</a:t>
            </a:r>
            <a:r>
              <a:rPr lang="pt-BR" dirty="0" err="1" smtClean="0">
                <a:solidFill>
                  <a:schemeClr val="tx1"/>
                </a:solidFill>
              </a:rPr>
              <a:t>Ez</a:t>
            </a:r>
            <a:r>
              <a:rPr lang="pt-BR" dirty="0" smtClean="0">
                <a:solidFill>
                  <a:schemeClr val="tx1"/>
                </a:solidFill>
              </a:rPr>
              <a:t> 4,3;12,6.11; 24,24). – </a:t>
            </a:r>
          </a:p>
          <a:p>
            <a:pPr marL="514350" indent="-514350"/>
            <a:r>
              <a:rPr lang="pt-BR" i="1" dirty="0" smtClean="0">
                <a:solidFill>
                  <a:schemeClr val="tx1"/>
                </a:solidFill>
              </a:rPr>
              <a:t>	</a:t>
            </a:r>
            <a:r>
              <a:rPr lang="pt-BR" i="1" dirty="0" smtClean="0">
                <a:solidFill>
                  <a:srgbClr val="FF0000"/>
                </a:solidFill>
              </a:rPr>
              <a:t>“não podemos dormir enquanto ainda existem latifúndios” </a:t>
            </a:r>
            <a:r>
              <a:rPr lang="pt-BR" dirty="0" smtClean="0">
                <a:solidFill>
                  <a:schemeClr val="tx1"/>
                </a:solidFill>
              </a:rPr>
              <a:t>(</a:t>
            </a:r>
            <a:r>
              <a:rPr lang="pt-BR" dirty="0" err="1" smtClean="0">
                <a:solidFill>
                  <a:schemeClr val="tx1"/>
                </a:solidFill>
              </a:rPr>
              <a:t>Stedile</a:t>
            </a:r>
            <a:r>
              <a:rPr lang="pt-BR" dirty="0" smtClean="0">
                <a:solidFill>
                  <a:schemeClr val="tx1"/>
                </a:solidFill>
              </a:rPr>
              <a:t>, líder do MST)</a:t>
            </a:r>
            <a:endParaRPr lang="pt-BR" dirty="0" smtClean="0">
              <a:solidFill>
                <a:srgbClr val="FF0000"/>
              </a:solidFill>
            </a:endParaRPr>
          </a:p>
          <a:p>
            <a:pPr algn="just"/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572560" cy="5500726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pt-BR" sz="6000" b="1" dirty="0" smtClean="0">
                <a:solidFill>
                  <a:schemeClr val="tx1"/>
                </a:solidFill>
              </a:rPr>
              <a:t>3. Não tem como escapar de uma chamada profética</a:t>
            </a:r>
            <a:r>
              <a:rPr lang="pt-BR" sz="6000" dirty="0" smtClean="0">
                <a:solidFill>
                  <a:schemeClr val="tx1"/>
                </a:solidFill>
              </a:rPr>
              <a:t>: </a:t>
            </a:r>
          </a:p>
          <a:p>
            <a:pPr algn="just"/>
            <a:r>
              <a:rPr lang="pt-BR" sz="6000" b="1" dirty="0" smtClean="0">
                <a:solidFill>
                  <a:schemeClr val="tx1"/>
                </a:solidFill>
              </a:rPr>
              <a:t>Jonas</a:t>
            </a:r>
            <a:r>
              <a:rPr lang="pt-BR" sz="6000" dirty="0" smtClean="0">
                <a:solidFill>
                  <a:schemeClr val="tx1"/>
                </a:solidFill>
              </a:rPr>
              <a:t> mostra quanto custa furtar-se da missão divina. Missão profética deve ser comprida, custe o que custar. </a:t>
            </a:r>
          </a:p>
          <a:p>
            <a:pPr algn="just"/>
            <a:endParaRPr lang="pt-BR" sz="6000" dirty="0" smtClean="0">
              <a:solidFill>
                <a:schemeClr val="tx1"/>
              </a:solidFill>
            </a:endParaRPr>
          </a:p>
          <a:p>
            <a:pPr algn="just"/>
            <a:r>
              <a:rPr lang="pt-BR" sz="6000" i="1" dirty="0" smtClean="0">
                <a:solidFill>
                  <a:schemeClr val="tx1"/>
                </a:solidFill>
              </a:rPr>
              <a:t>Fugir da missão profética é igual a ser julgado perante de Deus, perante de si mesmo, ser jogado para dentro do mar agitado, ser engolido pelo monstro do mar, mas, nem monstro agüenta um medroso, e por isso tem que vomitá-la na praia de Nínive, para ver se vale a pena ser devorado...</a:t>
            </a:r>
          </a:p>
          <a:p>
            <a:endParaRPr lang="pt-B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57158" y="357166"/>
            <a:ext cx="8572560" cy="6286544"/>
          </a:xfrm>
        </p:spPr>
        <p:txBody>
          <a:bodyPr/>
          <a:lstStyle/>
          <a:p>
            <a:pPr algn="just"/>
            <a:r>
              <a:rPr lang="pt-BR" dirty="0" smtClean="0">
                <a:solidFill>
                  <a:schemeClr val="tx1"/>
                </a:solidFill>
              </a:rPr>
              <a:t>4</a:t>
            </a:r>
            <a:r>
              <a:rPr lang="pt-BR" b="1" dirty="0" smtClean="0">
                <a:solidFill>
                  <a:schemeClr val="tx1"/>
                </a:solidFill>
              </a:rPr>
              <a:t>. Profetas não podem calar:</a:t>
            </a:r>
          </a:p>
          <a:p>
            <a:pPr algn="just"/>
            <a:r>
              <a:rPr lang="pt-BR" dirty="0" smtClean="0">
                <a:solidFill>
                  <a:schemeClr val="tx1"/>
                </a:solidFill>
              </a:rPr>
              <a:t>* </a:t>
            </a:r>
            <a:r>
              <a:rPr lang="pt-BR" b="1" dirty="0" smtClean="0">
                <a:solidFill>
                  <a:schemeClr val="tx1"/>
                </a:solidFill>
              </a:rPr>
              <a:t>Amos</a:t>
            </a:r>
            <a:r>
              <a:rPr lang="pt-BR" dirty="0" smtClean="0">
                <a:solidFill>
                  <a:schemeClr val="tx1"/>
                </a:solidFill>
              </a:rPr>
              <a:t> - “O senhor Javé fala, quem não profetizaria?” – </a:t>
            </a:r>
            <a:r>
              <a:rPr lang="pt-BR" dirty="0" err="1" smtClean="0">
                <a:solidFill>
                  <a:schemeClr val="tx1"/>
                </a:solidFill>
              </a:rPr>
              <a:t>Am</a:t>
            </a:r>
            <a:r>
              <a:rPr lang="pt-BR" dirty="0" smtClean="0">
                <a:solidFill>
                  <a:schemeClr val="tx1"/>
                </a:solidFill>
              </a:rPr>
              <a:t> 3,8 </a:t>
            </a:r>
          </a:p>
          <a:p>
            <a:pPr algn="just"/>
            <a:r>
              <a:rPr lang="pt-BR" dirty="0" smtClean="0">
                <a:solidFill>
                  <a:schemeClr val="tx1"/>
                </a:solidFill>
              </a:rPr>
              <a:t>*</a:t>
            </a:r>
            <a:r>
              <a:rPr lang="pt-BR" b="1" dirty="0" smtClean="0">
                <a:solidFill>
                  <a:schemeClr val="tx1"/>
                </a:solidFill>
              </a:rPr>
              <a:t>Amos</a:t>
            </a:r>
            <a:r>
              <a:rPr lang="pt-BR" dirty="0" smtClean="0">
                <a:solidFill>
                  <a:schemeClr val="tx1"/>
                </a:solidFill>
              </a:rPr>
              <a:t>, </a:t>
            </a:r>
            <a:r>
              <a:rPr lang="pt-BR" b="1" dirty="0" smtClean="0">
                <a:solidFill>
                  <a:schemeClr val="tx1"/>
                </a:solidFill>
              </a:rPr>
              <a:t>Isaias</a:t>
            </a:r>
            <a:r>
              <a:rPr lang="pt-BR" dirty="0" smtClean="0">
                <a:solidFill>
                  <a:schemeClr val="tx1"/>
                </a:solidFill>
              </a:rPr>
              <a:t>, </a:t>
            </a:r>
            <a:r>
              <a:rPr lang="pt-BR" b="1" dirty="0" smtClean="0">
                <a:solidFill>
                  <a:schemeClr val="tx1"/>
                </a:solidFill>
              </a:rPr>
              <a:t>Jeremias</a:t>
            </a:r>
            <a:r>
              <a:rPr lang="pt-BR" dirty="0" smtClean="0">
                <a:solidFill>
                  <a:schemeClr val="tx1"/>
                </a:solidFill>
              </a:rPr>
              <a:t> – Um profeta tem capacidade de comungar-se com projeto se Deus, de tal modo que sinta-se responsável pela sua concretização: (</a:t>
            </a:r>
            <a:r>
              <a:rPr lang="pt-BR" dirty="0" err="1" smtClean="0">
                <a:solidFill>
                  <a:schemeClr val="tx1"/>
                </a:solidFill>
              </a:rPr>
              <a:t>Am</a:t>
            </a:r>
            <a:r>
              <a:rPr lang="pt-BR" dirty="0" smtClean="0">
                <a:solidFill>
                  <a:schemeClr val="tx1"/>
                </a:solidFill>
              </a:rPr>
              <a:t> 7,15; Is 6; Jr 1, 4-10) “</a:t>
            </a:r>
            <a:r>
              <a:rPr lang="pt-BR" dirty="0" err="1" smtClean="0">
                <a:solidFill>
                  <a:schemeClr val="tx1"/>
                </a:solidFill>
              </a:rPr>
              <a:t>Eis-me</a:t>
            </a:r>
            <a:r>
              <a:rPr lang="pt-BR" dirty="0" smtClean="0">
                <a:solidFill>
                  <a:schemeClr val="tx1"/>
                </a:solidFill>
              </a:rPr>
              <a:t> aqui, envia-me, Senhor” (Is 6,8)</a:t>
            </a:r>
          </a:p>
          <a:p>
            <a:pPr algn="just"/>
            <a:r>
              <a:rPr lang="pt-BR" dirty="0" smtClean="0">
                <a:solidFill>
                  <a:schemeClr val="tx1"/>
                </a:solidFill>
              </a:rPr>
              <a:t>*</a:t>
            </a:r>
            <a:r>
              <a:rPr lang="pt-BR" b="1" dirty="0" smtClean="0">
                <a:solidFill>
                  <a:schemeClr val="tx1"/>
                </a:solidFill>
              </a:rPr>
              <a:t>Jeremias</a:t>
            </a:r>
            <a:r>
              <a:rPr lang="pt-BR" dirty="0" smtClean="0">
                <a:solidFill>
                  <a:schemeClr val="tx1"/>
                </a:solidFill>
              </a:rPr>
              <a:t>: o profeta é o homem da palavra e que não consegue ficar calado. A palavra se transforma num fogo que devora o profeta por dentro (Jr 20,9-10). </a:t>
            </a:r>
          </a:p>
          <a:p>
            <a:pPr algn="just"/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571504"/>
          </a:xfrm>
        </p:spPr>
        <p:txBody>
          <a:bodyPr>
            <a:normAutofit fontScale="90000"/>
          </a:bodyPr>
          <a:lstStyle/>
          <a:p>
            <a:r>
              <a:rPr lang="pt-BR" b="1" dirty="0" err="1" smtClean="0"/>
              <a:t>Profet</a:t>
            </a:r>
            <a:r>
              <a:rPr lang="pt-BR" b="1" dirty="0" smtClean="0"/>
              <a:t>(</a:t>
            </a:r>
            <a:r>
              <a:rPr lang="pt-BR" b="1" dirty="0" err="1" smtClean="0"/>
              <a:t>iz</a:t>
            </a:r>
            <a:r>
              <a:rPr lang="pt-BR" b="1" dirty="0" smtClean="0"/>
              <a:t>)as: Centro-Periferia</a:t>
            </a:r>
            <a:endParaRPr lang="pt-BR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1000108"/>
            <a:ext cx="8643998" cy="5429288"/>
          </a:xfrm>
        </p:spPr>
        <p:txBody>
          <a:bodyPr>
            <a:normAutofit fontScale="92500"/>
          </a:bodyPr>
          <a:lstStyle/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Há profeta da </a:t>
            </a:r>
            <a:r>
              <a:rPr lang="pt-BR" b="1" dirty="0" smtClean="0">
                <a:solidFill>
                  <a:schemeClr val="tx1"/>
                </a:solidFill>
              </a:rPr>
              <a:t>periferia </a:t>
            </a:r>
            <a:r>
              <a:rPr lang="pt-BR" dirty="0" smtClean="0">
                <a:solidFill>
                  <a:schemeClr val="tx1"/>
                </a:solidFill>
              </a:rPr>
              <a:t>(Não está ligado ao poder, mas, ao contrário é oprimido pelas estruturas do seu tempo, e a partir de sua experiência de Deus, denuncia as injustiças e propõe uma nova ordem social). Ex. Miquéias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Profetas do </a:t>
            </a:r>
            <a:r>
              <a:rPr lang="pt-BR" b="1" dirty="0" smtClean="0">
                <a:solidFill>
                  <a:schemeClr val="tx1"/>
                </a:solidFill>
              </a:rPr>
              <a:t>centro,</a:t>
            </a:r>
            <a:r>
              <a:rPr lang="pt-BR" dirty="0" smtClean="0">
                <a:solidFill>
                  <a:schemeClr val="tx1"/>
                </a:solidFill>
              </a:rPr>
              <a:t> ligados a corte, ao poder, que são porta-voz que tem cuidado de garantir a ordem existente. Ex: 1º Isaias que usa uma linguagem menos agressiva; Natã que denuncia Davi, mas, ao mesmo tempo tramando a colocar o Salomão no poder.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Compare a linguagem de: </a:t>
            </a:r>
            <a:r>
              <a:rPr lang="pt-BR" dirty="0" err="1" smtClean="0">
                <a:solidFill>
                  <a:schemeClr val="tx1"/>
                </a:solidFill>
              </a:rPr>
              <a:t>Mq</a:t>
            </a:r>
            <a:r>
              <a:rPr lang="pt-BR" dirty="0" smtClean="0">
                <a:solidFill>
                  <a:schemeClr val="tx1"/>
                </a:solidFill>
              </a:rPr>
              <a:t> 2,1-5; Is 5,8-9.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0034" y="142853"/>
            <a:ext cx="7772400" cy="857256"/>
          </a:xfrm>
        </p:spPr>
        <p:txBody>
          <a:bodyPr/>
          <a:lstStyle/>
          <a:p>
            <a:r>
              <a:rPr lang="pt-BR" b="1" dirty="0" smtClean="0"/>
              <a:t>Mensagem</a:t>
            </a:r>
            <a:endParaRPr lang="pt-BR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286808" cy="5572164"/>
          </a:xfrm>
        </p:spPr>
        <p:txBody>
          <a:bodyPr>
            <a:normAutofit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A mensagem profética, normalmente, vai ao grupo definido, claro.  (Exceto: Natã-Davi; </a:t>
            </a:r>
            <a:r>
              <a:rPr lang="pt-BR" dirty="0" err="1" smtClean="0">
                <a:solidFill>
                  <a:schemeClr val="tx1"/>
                </a:solidFill>
              </a:rPr>
              <a:t>Elias-Acab</a:t>
            </a:r>
            <a:r>
              <a:rPr lang="pt-BR" dirty="0" smtClean="0">
                <a:solidFill>
                  <a:schemeClr val="tx1"/>
                </a:solidFill>
              </a:rPr>
              <a:t>; </a:t>
            </a:r>
            <a:r>
              <a:rPr lang="pt-BR" dirty="0" err="1" smtClean="0">
                <a:solidFill>
                  <a:schemeClr val="tx1"/>
                </a:solidFill>
              </a:rPr>
              <a:t>Isaias-Acaz</a:t>
            </a:r>
            <a:r>
              <a:rPr lang="pt-BR" dirty="0" smtClean="0">
                <a:solidFill>
                  <a:schemeClr val="tx1"/>
                </a:solidFill>
              </a:rPr>
              <a:t> e </a:t>
            </a:r>
            <a:r>
              <a:rPr lang="pt-BR" dirty="0" err="1" smtClean="0">
                <a:solidFill>
                  <a:schemeClr val="tx1"/>
                </a:solidFill>
              </a:rPr>
              <a:t>Ezequias</a:t>
            </a:r>
            <a:r>
              <a:rPr lang="pt-BR" dirty="0" smtClean="0">
                <a:solidFill>
                  <a:schemeClr val="tx1"/>
                </a:solidFill>
              </a:rPr>
              <a:t>; </a:t>
            </a:r>
            <a:r>
              <a:rPr lang="pt-BR" dirty="0" err="1" smtClean="0">
                <a:solidFill>
                  <a:schemeClr val="tx1"/>
                </a:solidFill>
              </a:rPr>
              <a:t>Jeremias-Sedequias</a:t>
            </a:r>
            <a:r>
              <a:rPr lang="pt-BR" dirty="0" smtClean="0">
                <a:solidFill>
                  <a:schemeClr val="tx1"/>
                </a:solidFill>
              </a:rPr>
              <a:t>. (</a:t>
            </a:r>
            <a:r>
              <a:rPr lang="pt-BR" dirty="0" err="1" smtClean="0">
                <a:solidFill>
                  <a:schemeClr val="tx1"/>
                </a:solidFill>
              </a:rPr>
              <a:t>Am</a:t>
            </a:r>
            <a:r>
              <a:rPr lang="pt-BR" dirty="0" smtClean="0">
                <a:solidFill>
                  <a:schemeClr val="tx1"/>
                </a:solidFill>
              </a:rPr>
              <a:t> 7, 15; Is 6,9; </a:t>
            </a:r>
            <a:r>
              <a:rPr lang="pt-BR" dirty="0" err="1" smtClean="0">
                <a:solidFill>
                  <a:schemeClr val="tx1"/>
                </a:solidFill>
              </a:rPr>
              <a:t>Ez</a:t>
            </a:r>
            <a:r>
              <a:rPr lang="pt-BR" dirty="0" smtClean="0">
                <a:solidFill>
                  <a:schemeClr val="tx1"/>
                </a:solidFill>
              </a:rPr>
              <a:t> 2,3)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Além de ser enviado aos grupos, o profeta também tem seu grupo de apoio. Ninguém é profeta sozinho.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Características da mensagem: severa e consoladora; castigo e graça são complementares; para exterminar e demolir, mas, ao mesmo tempo para construir e plantar  (Jr 28,8-9; 26, 16-19).</a:t>
            </a:r>
          </a:p>
          <a:p>
            <a:pPr algn="just"/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2910" y="142853"/>
            <a:ext cx="7772400" cy="785818"/>
          </a:xfrm>
        </p:spPr>
        <p:txBody>
          <a:bodyPr/>
          <a:lstStyle/>
          <a:p>
            <a:r>
              <a:rPr lang="pt-BR" dirty="0" smtClean="0"/>
              <a:t>Falsos profetas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5429288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Miquéias </a:t>
            </a:r>
            <a:r>
              <a:rPr lang="pt-BR" dirty="0" err="1" smtClean="0">
                <a:solidFill>
                  <a:schemeClr val="tx1"/>
                </a:solidFill>
              </a:rPr>
              <a:t>vs</a:t>
            </a:r>
            <a:r>
              <a:rPr lang="pt-BR" dirty="0" smtClean="0">
                <a:solidFill>
                  <a:schemeClr val="tx1"/>
                </a:solidFill>
              </a:rPr>
              <a:t> os profetas de </a:t>
            </a:r>
            <a:r>
              <a:rPr lang="pt-BR" dirty="0" err="1" smtClean="0">
                <a:solidFill>
                  <a:schemeClr val="tx1"/>
                </a:solidFill>
              </a:rPr>
              <a:t>Acab</a:t>
            </a:r>
            <a:r>
              <a:rPr lang="pt-BR" dirty="0" smtClean="0">
                <a:solidFill>
                  <a:schemeClr val="tx1"/>
                </a:solidFill>
              </a:rPr>
              <a:t> (1Rs 22,8</a:t>
            </a:r>
            <a:r>
              <a:rPr lang="pt-BR" dirty="0" err="1" smtClean="0">
                <a:solidFill>
                  <a:schemeClr val="tx1"/>
                </a:solidFill>
              </a:rPr>
              <a:t>ss</a:t>
            </a:r>
            <a:r>
              <a:rPr lang="pt-BR" dirty="0" smtClean="0">
                <a:solidFill>
                  <a:schemeClr val="tx1"/>
                </a:solidFill>
              </a:rPr>
              <a:t>)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Jeremias </a:t>
            </a:r>
            <a:r>
              <a:rPr lang="pt-BR" dirty="0" err="1" smtClean="0">
                <a:solidFill>
                  <a:schemeClr val="tx1"/>
                </a:solidFill>
              </a:rPr>
              <a:t>vs</a:t>
            </a: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 err="1" smtClean="0">
                <a:solidFill>
                  <a:schemeClr val="tx1"/>
                </a:solidFill>
              </a:rPr>
              <a:t>Hananias</a:t>
            </a:r>
            <a:r>
              <a:rPr lang="pt-BR" dirty="0" smtClean="0">
                <a:solidFill>
                  <a:schemeClr val="tx1"/>
                </a:solidFill>
              </a:rPr>
              <a:t> (Jr 28) e outros (Jr 23)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Ezequiel </a:t>
            </a:r>
            <a:r>
              <a:rPr lang="pt-BR" dirty="0" err="1" smtClean="0">
                <a:solidFill>
                  <a:schemeClr val="tx1"/>
                </a:solidFill>
              </a:rPr>
              <a:t>vs</a:t>
            </a:r>
            <a:r>
              <a:rPr lang="pt-BR" dirty="0" smtClean="0">
                <a:solidFill>
                  <a:schemeClr val="tx1"/>
                </a:solidFill>
              </a:rPr>
              <a:t> profetas e profetisas (</a:t>
            </a:r>
            <a:r>
              <a:rPr lang="pt-BR" dirty="0" err="1" smtClean="0">
                <a:solidFill>
                  <a:schemeClr val="tx1"/>
                </a:solidFill>
              </a:rPr>
              <a:t>Ez</a:t>
            </a:r>
            <a:r>
              <a:rPr lang="pt-BR" dirty="0" smtClean="0">
                <a:solidFill>
                  <a:schemeClr val="tx1"/>
                </a:solidFill>
              </a:rPr>
              <a:t> 13)</a:t>
            </a:r>
          </a:p>
          <a:p>
            <a:endParaRPr lang="pt-BR" b="1" dirty="0" smtClean="0">
              <a:solidFill>
                <a:schemeClr val="tx1"/>
              </a:solidFill>
            </a:endParaRPr>
          </a:p>
          <a:p>
            <a:r>
              <a:rPr lang="pt-BR" b="1" dirty="0" smtClean="0">
                <a:solidFill>
                  <a:schemeClr val="tx1"/>
                </a:solidFill>
              </a:rPr>
              <a:t>???</a:t>
            </a:r>
          </a:p>
          <a:p>
            <a:pPr algn="just"/>
            <a:r>
              <a:rPr lang="pt-BR" b="1" dirty="0" smtClean="0">
                <a:solidFill>
                  <a:schemeClr val="tx1"/>
                </a:solidFill>
              </a:rPr>
              <a:t>Como saber que a mensagem e mensageiro provêm verdadeiramente de Deus? </a:t>
            </a:r>
          </a:p>
          <a:p>
            <a:pPr algn="just"/>
            <a:r>
              <a:rPr lang="pt-BR" b="1" dirty="0" smtClean="0">
                <a:solidFill>
                  <a:schemeClr val="tx1"/>
                </a:solidFill>
              </a:rPr>
              <a:t>Como definir a verdadeira profecia?</a:t>
            </a:r>
            <a:endParaRPr lang="pt-B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8596" y="142853"/>
            <a:ext cx="7772400" cy="500065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Falsos ou não?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5720" y="785794"/>
            <a:ext cx="8572560" cy="5857916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Falar em nome de quem? Onde está Deus e seu projeto?</a:t>
            </a:r>
          </a:p>
          <a:p>
            <a:pPr marL="514350" indent="-514350" algn="just"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A favor de quem? Grupo privilegiado ou oprimido? </a:t>
            </a:r>
            <a:r>
              <a:rPr lang="pt-BR" i="1" dirty="0" smtClean="0">
                <a:solidFill>
                  <a:srgbClr val="FF0000"/>
                </a:solidFill>
              </a:rPr>
              <a:t>“Para mim o que mais importante para um missionário não é a sua obediência, mas, sim a sua disposição a fazer-se responsável para com pessoas”</a:t>
            </a:r>
            <a:r>
              <a:rPr lang="pt-BR" i="1" dirty="0" smtClean="0">
                <a:solidFill>
                  <a:schemeClr val="tx1"/>
                </a:solidFill>
              </a:rPr>
              <a:t> </a:t>
            </a:r>
            <a:r>
              <a:rPr lang="pt-BR" dirty="0" smtClean="0">
                <a:solidFill>
                  <a:schemeClr val="tx1"/>
                </a:solidFill>
              </a:rPr>
              <a:t>(</a:t>
            </a:r>
            <a:r>
              <a:rPr lang="pt-BR" dirty="0" err="1" smtClean="0">
                <a:solidFill>
                  <a:schemeClr val="tx1"/>
                </a:solidFill>
              </a:rPr>
              <a:t>Kulüke</a:t>
            </a:r>
            <a:r>
              <a:rPr lang="pt-BR" dirty="0" smtClean="0">
                <a:solidFill>
                  <a:schemeClr val="tx1"/>
                </a:solidFill>
              </a:rPr>
              <a:t>; ao ser eleito o </a:t>
            </a:r>
            <a:r>
              <a:rPr lang="pt-BR" dirty="0" err="1" smtClean="0">
                <a:solidFill>
                  <a:schemeClr val="tx1"/>
                </a:solidFill>
              </a:rPr>
              <a:t>Sup</a:t>
            </a: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 err="1" smtClean="0">
                <a:solidFill>
                  <a:schemeClr val="tx1"/>
                </a:solidFill>
              </a:rPr>
              <a:t>Gen</a:t>
            </a:r>
            <a:r>
              <a:rPr lang="pt-BR" dirty="0" smtClean="0">
                <a:solidFill>
                  <a:schemeClr val="tx1"/>
                </a:solidFill>
              </a:rPr>
              <a:t> SVD)</a:t>
            </a:r>
          </a:p>
          <a:p>
            <a:pPr marL="514350" indent="-514350" algn="just">
              <a:buAutoNum type="arabicPeriod"/>
            </a:pPr>
            <a:r>
              <a:rPr lang="pt-BR" dirty="0" smtClean="0">
                <a:solidFill>
                  <a:schemeClr val="tx1"/>
                </a:solidFill>
              </a:rPr>
              <a:t>O que isso têm a ver com a </a:t>
            </a:r>
            <a:r>
              <a:rPr lang="pt-BR" b="1" dirty="0" smtClean="0">
                <a:solidFill>
                  <a:schemeClr val="tx1"/>
                </a:solidFill>
              </a:rPr>
              <a:t>justiça do Reino? </a:t>
            </a:r>
          </a:p>
          <a:p>
            <a:pPr marL="514350" indent="-514350" algn="just"/>
            <a:r>
              <a:rPr lang="pt-BR" sz="2200" b="1" dirty="0" smtClean="0">
                <a:solidFill>
                  <a:schemeClr val="tx1"/>
                </a:solidFill>
              </a:rPr>
              <a:t>	</a:t>
            </a:r>
            <a:r>
              <a:rPr lang="pt-BR" sz="2200" dirty="0" smtClean="0">
                <a:solidFill>
                  <a:schemeClr val="tx1"/>
                </a:solidFill>
              </a:rPr>
              <a:t>(=</a:t>
            </a:r>
            <a:r>
              <a:rPr lang="pt-BR" sz="2200" i="1" dirty="0" smtClean="0">
                <a:solidFill>
                  <a:schemeClr val="tx1"/>
                </a:solidFill>
              </a:rPr>
              <a:t>V</a:t>
            </a:r>
            <a:r>
              <a:rPr lang="pt-BR" sz="2400" i="1" dirty="0" smtClean="0">
                <a:solidFill>
                  <a:schemeClr val="tx1"/>
                </a:solidFill>
              </a:rPr>
              <a:t>eja </a:t>
            </a:r>
            <a:r>
              <a:rPr lang="pt-BR" sz="2400" i="1" dirty="0" err="1" smtClean="0">
                <a:solidFill>
                  <a:schemeClr val="tx1"/>
                </a:solidFill>
              </a:rPr>
              <a:t>Mesters</a:t>
            </a:r>
            <a:r>
              <a:rPr lang="pt-BR" sz="2400" i="1" dirty="0" smtClean="0">
                <a:solidFill>
                  <a:schemeClr val="tx1"/>
                </a:solidFill>
              </a:rPr>
              <a:t> e </a:t>
            </a:r>
            <a:r>
              <a:rPr lang="pt-BR" sz="2400" i="1" dirty="0" err="1" smtClean="0">
                <a:solidFill>
                  <a:schemeClr val="tx1"/>
                </a:solidFill>
              </a:rPr>
              <a:t>Orofino</a:t>
            </a:r>
            <a:r>
              <a:rPr lang="pt-BR" sz="2400" i="1" dirty="0" smtClean="0">
                <a:solidFill>
                  <a:schemeClr val="tx1"/>
                </a:solidFill>
              </a:rPr>
              <a:t>: </a:t>
            </a:r>
            <a:r>
              <a:rPr lang="pt-BR" sz="2200" dirty="0" smtClean="0">
                <a:solidFill>
                  <a:schemeClr val="tx1"/>
                </a:solidFill>
              </a:rPr>
              <a:t>1. Cuidar dos doentes e acolher os excluídos; 2. Insistir na dimensão caseira e familiar da vida e da fé; 3. Recuperar a dimensão sagrada e festiva da Casa; 4. Reconstruir a vida comunitária; 5. Recuperar igualdade homem e mulher; 6. Ir ao encontro das pessoas; 7. Acolher o povo e recuperar os direitos dos pobres; 8. Superar as barreiras de gênero, religião, raça e classe; 9. Criticar e denunciar os que impedem a justiça do Reino; 10. Reconciliar as pessoas e refazer o relacionamento humano na base).</a:t>
            </a:r>
            <a:endParaRPr lang="pt-BR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1295</Words>
  <Application>Microsoft Office PowerPoint</Application>
  <PresentationFormat>Apresentação na tela (4:3)</PresentationFormat>
  <Paragraphs>83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Tema do Office</vt:lpstr>
      <vt:lpstr>Justiça e Profecia</vt:lpstr>
      <vt:lpstr>Profet(iz)a: Porta voz/≠ vidente</vt:lpstr>
      <vt:lpstr>Slide 3</vt:lpstr>
      <vt:lpstr>Slide 4</vt:lpstr>
      <vt:lpstr>Slide 5</vt:lpstr>
      <vt:lpstr>Profet(iz)as: Centro-Periferia</vt:lpstr>
      <vt:lpstr>Mensagem</vt:lpstr>
      <vt:lpstr>Falsos profetas</vt:lpstr>
      <vt:lpstr>Falsos ou não?</vt:lpstr>
      <vt:lpstr>Algumas denuncias proféticas contra injustiças Amos (2,6-16)</vt:lpstr>
      <vt:lpstr>Como escapar da condenação?</vt:lpstr>
      <vt:lpstr>Profet(iz)as-Sabio(a)s//profetismo-literatura sapiencial 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Justiça e Profecia</dc:title>
  <dc:creator>HP</dc:creator>
  <cp:lastModifiedBy>Márcia</cp:lastModifiedBy>
  <cp:revision>98</cp:revision>
  <dcterms:created xsi:type="dcterms:W3CDTF">2013-07-29T12:53:18Z</dcterms:created>
  <dcterms:modified xsi:type="dcterms:W3CDTF">2013-08-01T12:42:48Z</dcterms:modified>
</cp:coreProperties>
</file>